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80" d="100"/>
          <a:sy n="80" d="100"/>
        </p:scale>
        <p:origin x="984" y="-84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1" cy="495029"/>
          </a:xfrm>
          <a:prstGeom prst="rect">
            <a:avLst/>
          </a:prstGeom>
        </p:spPr>
        <p:txBody>
          <a:bodyPr vert="horz" lIns="91414" tIns="45708" rIns="91414"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2"/>
            <a:ext cx="2918831" cy="495029"/>
          </a:xfrm>
          <a:prstGeom prst="rect">
            <a:avLst/>
          </a:prstGeom>
        </p:spPr>
        <p:txBody>
          <a:bodyPr vert="horz" lIns="91414" tIns="45708" rIns="91414" bIns="45708" rtlCol="0"/>
          <a:lstStyle>
            <a:lvl1pPr algn="r">
              <a:defRPr sz="1200"/>
            </a:lvl1pPr>
          </a:lstStyle>
          <a:p>
            <a:fld id="{01F5C0FE-442C-447F-9A2B-20129D90CBFC}" type="datetimeFigureOut">
              <a:rPr kumimoji="1" lang="ja-JP" altLang="en-US" smtClean="0"/>
              <a:t>2022/10/20</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14" tIns="45708" rIns="91414" bIns="45708"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14" tIns="45708" rIns="91414"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5028"/>
          </a:xfrm>
          <a:prstGeom prst="rect">
            <a:avLst/>
          </a:prstGeom>
        </p:spPr>
        <p:txBody>
          <a:bodyPr vert="horz" lIns="91414" tIns="45708" rIns="91414"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1414" tIns="45708" rIns="91414" bIns="45708" rtlCol="0" anchor="b"/>
          <a:lstStyle>
            <a:lvl1pPr algn="r">
              <a:defRPr sz="1200"/>
            </a:lvl1pPr>
          </a:lstStyle>
          <a:p>
            <a:fld id="{76815505-96A8-46B2-B997-B5BF917B6FB0}" type="slidenum">
              <a:rPr kumimoji="1" lang="ja-JP" altLang="en-US" smtClean="0"/>
              <a:t>‹#›</a:t>
            </a:fld>
            <a:endParaRPr kumimoji="1" lang="ja-JP" altLang="en-US"/>
          </a:p>
        </p:txBody>
      </p:sp>
    </p:spTree>
    <p:extLst>
      <p:ext uri="{BB962C8B-B14F-4D97-AF65-F5344CB8AC3E}">
        <p14:creationId xmlns:p14="http://schemas.microsoft.com/office/powerpoint/2010/main" val="42187283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289243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22639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133389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329437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256047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404456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320857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351507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218884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3333319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802187-148A-48FC-B2D0-01956B9EF3D0}" type="datetimeFigureOut">
              <a:rPr kumimoji="1" lang="ja-JP" altLang="en-US" smtClean="0"/>
              <a:t>2022/10/20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317585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A802187-148A-48FC-B2D0-01956B9EF3D0}" type="datetimeFigureOut">
              <a:rPr kumimoji="1" lang="ja-JP" altLang="en-US" smtClean="0"/>
              <a:t>2022/10/20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1CDA0F8-77B6-4C2B-B09B-CB97785493A8}" type="slidenum">
              <a:rPr kumimoji="1" lang="ja-JP" altLang="en-US" smtClean="0"/>
              <a:t>‹#›</a:t>
            </a:fld>
            <a:endParaRPr kumimoji="1" lang="ja-JP" altLang="en-US"/>
          </a:p>
        </p:txBody>
      </p:sp>
    </p:spTree>
    <p:extLst>
      <p:ext uri="{BB962C8B-B14F-4D97-AF65-F5344CB8AC3E}">
        <p14:creationId xmlns:p14="http://schemas.microsoft.com/office/powerpoint/2010/main" val="3333977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82A76410-7FDC-2464-F6EA-9ADF17D1A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21371" y="580141"/>
            <a:ext cx="2887581" cy="667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19DAF23-011D-BE2A-31F2-FDE7E8382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3" b="93309"/>
          <a:stretch/>
        </p:blipFill>
        <p:spPr bwMode="auto">
          <a:xfrm>
            <a:off x="0" y="17942"/>
            <a:ext cx="6858000" cy="5173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7EBE8C-01BE-BBF0-C6AC-7B03C0F0D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207921">
            <a:off x="5310018" y="14337"/>
            <a:ext cx="885769" cy="1706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71C04BD-C8A3-0FAE-F341-45FB0536EC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3" b="93309"/>
          <a:stretch/>
        </p:blipFill>
        <p:spPr bwMode="auto">
          <a:xfrm>
            <a:off x="0" y="9370701"/>
            <a:ext cx="6858000" cy="51735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9727D7C9-0F25-5801-8E32-078624FE9753}"/>
              </a:ext>
            </a:extLst>
          </p:cNvPr>
          <p:cNvSpPr txBox="1"/>
          <p:nvPr/>
        </p:nvSpPr>
        <p:spPr>
          <a:xfrm>
            <a:off x="2032108" y="666787"/>
            <a:ext cx="2887580" cy="523220"/>
          </a:xfrm>
          <a:prstGeom prst="rect">
            <a:avLst/>
          </a:prstGeom>
          <a:noFill/>
        </p:spPr>
        <p:txBody>
          <a:bodyPr wrap="square" rtlCol="0">
            <a:spAutoFit/>
          </a:bodyPr>
          <a:lstStyle/>
          <a:p>
            <a:r>
              <a:rPr kumimoji="1" lang="ja-JP" altLang="en-US" sz="2800" b="1" dirty="0">
                <a:solidFill>
                  <a:schemeClr val="accent2">
                    <a:lumMod val="75000"/>
                  </a:schemeClr>
                </a:solidFill>
                <a:latin typeface="UD デジタル 教科書体 N-B" panose="02020700000000000000" pitchFamily="17" charset="-128"/>
                <a:ea typeface="UD デジタル 教科書体 N-B" panose="02020700000000000000" pitchFamily="17" charset="-128"/>
              </a:rPr>
              <a:t>のぞみ薬局新聞</a:t>
            </a:r>
          </a:p>
        </p:txBody>
      </p:sp>
      <p:sp>
        <p:nvSpPr>
          <p:cNvPr id="6" name="テキスト ボックス 5">
            <a:extLst>
              <a:ext uri="{FF2B5EF4-FFF2-40B4-BE49-F238E27FC236}">
                <a16:creationId xmlns:a16="http://schemas.microsoft.com/office/drawing/2014/main" id="{9443F795-5416-72A4-E08A-7139A812076B}"/>
              </a:ext>
            </a:extLst>
          </p:cNvPr>
          <p:cNvSpPr txBox="1"/>
          <p:nvPr/>
        </p:nvSpPr>
        <p:spPr>
          <a:xfrm>
            <a:off x="5049167" y="619426"/>
            <a:ext cx="1233737" cy="646331"/>
          </a:xfrm>
          <a:prstGeom prst="rect">
            <a:avLst/>
          </a:prstGeom>
          <a:noFill/>
        </p:spPr>
        <p:txBody>
          <a:bodyPr wrap="square" rtlCol="0">
            <a:spAutoFit/>
          </a:bodyPr>
          <a:lstStyle/>
          <a:p>
            <a:pPr algn="ctr"/>
            <a:r>
              <a:rPr kumimoji="1" lang="ja-JP" altLang="en-US" b="1" dirty="0">
                <a:solidFill>
                  <a:schemeClr val="bg1"/>
                </a:solidFill>
                <a:latin typeface="UD デジタル 教科書体 N-B" panose="02020700000000000000" pitchFamily="17" charset="-128"/>
                <a:ea typeface="UD デジタル 教科書体 N-B" panose="02020700000000000000" pitchFamily="17" charset="-128"/>
              </a:rPr>
              <a:t>令和</a:t>
            </a:r>
            <a:r>
              <a:rPr kumimoji="1" lang="en-US" altLang="ja-JP" b="1" dirty="0">
                <a:solidFill>
                  <a:schemeClr val="bg1"/>
                </a:solidFill>
                <a:latin typeface="UD デジタル 教科書体 N-B" panose="02020700000000000000" pitchFamily="17" charset="-128"/>
                <a:ea typeface="UD デジタル 教科書体 N-B" panose="02020700000000000000" pitchFamily="17" charset="-128"/>
              </a:rPr>
              <a:t>4</a:t>
            </a:r>
            <a:r>
              <a:rPr kumimoji="1" lang="ja-JP" altLang="en-US" b="1" dirty="0">
                <a:solidFill>
                  <a:schemeClr val="bg1"/>
                </a:solidFill>
                <a:latin typeface="UD デジタル 教科書体 N-B" panose="02020700000000000000" pitchFamily="17" charset="-128"/>
                <a:ea typeface="UD デジタル 教科書体 N-B" panose="02020700000000000000" pitchFamily="17" charset="-128"/>
              </a:rPr>
              <a:t>年</a:t>
            </a:r>
            <a:endParaRPr kumimoji="1" lang="en-US" altLang="ja-JP" b="1" dirty="0">
              <a:solidFill>
                <a:schemeClr val="bg1"/>
              </a:solidFill>
              <a:latin typeface="UD デジタル 教科書体 N-B" panose="02020700000000000000" pitchFamily="17" charset="-128"/>
              <a:ea typeface="UD デジタル 教科書体 N-B" panose="02020700000000000000" pitchFamily="17" charset="-128"/>
            </a:endParaRPr>
          </a:p>
          <a:p>
            <a:pPr algn="ctr"/>
            <a:r>
              <a:rPr kumimoji="1" lang="en-US" altLang="ja-JP" b="1" dirty="0">
                <a:solidFill>
                  <a:schemeClr val="bg1"/>
                </a:solidFill>
                <a:latin typeface="UD デジタル 教科書体 N-B" panose="02020700000000000000" pitchFamily="17" charset="-128"/>
                <a:ea typeface="UD デジタル 教科書体 N-B" panose="02020700000000000000" pitchFamily="17" charset="-128"/>
              </a:rPr>
              <a:t>11</a:t>
            </a:r>
            <a:r>
              <a:rPr kumimoji="1" lang="ja-JP" altLang="en-US" b="1" dirty="0">
                <a:solidFill>
                  <a:schemeClr val="bg1"/>
                </a:solidFill>
                <a:latin typeface="UD デジタル 教科書体 N-B" panose="02020700000000000000" pitchFamily="17" charset="-128"/>
                <a:ea typeface="UD デジタル 教科書体 N-B" panose="02020700000000000000" pitchFamily="17" charset="-128"/>
              </a:rPr>
              <a:t>月号</a:t>
            </a:r>
            <a:endParaRPr kumimoji="1" lang="en-US" altLang="ja-JP" b="1" dirty="0">
              <a:solidFill>
                <a:schemeClr val="bg1"/>
              </a:solidFill>
              <a:latin typeface="UD デジタル 教科書体 N-B" panose="02020700000000000000" pitchFamily="17" charset="-128"/>
              <a:ea typeface="UD デジタル 教科書体 N-B" panose="02020700000000000000" pitchFamily="17" charset="-128"/>
            </a:endParaRPr>
          </a:p>
        </p:txBody>
      </p:sp>
      <p:sp>
        <p:nvSpPr>
          <p:cNvPr id="7" name="テキスト ボックス 6">
            <a:extLst>
              <a:ext uri="{FF2B5EF4-FFF2-40B4-BE49-F238E27FC236}">
                <a16:creationId xmlns:a16="http://schemas.microsoft.com/office/drawing/2014/main" id="{4D95A085-F8F6-B35D-5F41-0437D266FA20}"/>
              </a:ext>
            </a:extLst>
          </p:cNvPr>
          <p:cNvSpPr txBox="1"/>
          <p:nvPr/>
        </p:nvSpPr>
        <p:spPr>
          <a:xfrm>
            <a:off x="5049167" y="9132685"/>
            <a:ext cx="1837152" cy="276999"/>
          </a:xfrm>
          <a:prstGeom prst="rect">
            <a:avLst/>
          </a:prstGeom>
          <a:noFill/>
        </p:spPr>
        <p:txBody>
          <a:bodyPr wrap="square" rtlCol="0">
            <a:spAutoFit/>
          </a:bodyPr>
          <a:lstStyle/>
          <a:p>
            <a:r>
              <a:rPr kumimoji="1" lang="ja-JP" altLang="en-US" sz="1200" dirty="0"/>
              <a:t>薬剤師：土屋　仁美</a:t>
            </a:r>
          </a:p>
        </p:txBody>
      </p:sp>
      <p:pic>
        <p:nvPicPr>
          <p:cNvPr id="2050" name="図 2">
            <a:extLst>
              <a:ext uri="{FF2B5EF4-FFF2-40B4-BE49-F238E27FC236}">
                <a16:creationId xmlns:a16="http://schemas.microsoft.com/office/drawing/2014/main" id="{227C7F96-DCD3-0D8F-7F02-DBC90DC5C4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9656" y="1467135"/>
            <a:ext cx="2866679" cy="1954421"/>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図 3" descr="保湿剤の季節別選択">
            <a:extLst>
              <a:ext uri="{FF2B5EF4-FFF2-40B4-BE49-F238E27FC236}">
                <a16:creationId xmlns:a16="http://schemas.microsoft.com/office/drawing/2014/main" id="{ABF19A39-E219-9D7C-9ED3-6530B2B66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62" y="4082192"/>
            <a:ext cx="2674082" cy="14549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5A255EA-39ED-EA78-8F7E-3B6FF402A6DE}"/>
              </a:ext>
            </a:extLst>
          </p:cNvPr>
          <p:cNvSpPr>
            <a:spLocks noChangeArrowheads="1"/>
          </p:cNvSpPr>
          <p:nvPr/>
        </p:nvSpPr>
        <p:spPr bwMode="auto">
          <a:xfrm>
            <a:off x="270763" y="1620442"/>
            <a:ext cx="3428893"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mn-ea"/>
                <a:cs typeface="Times New Roman" panose="02020603050405020304" pitchFamily="18" charset="0"/>
              </a:rPr>
              <a:t>　</a:t>
            </a:r>
            <a:r>
              <a:rPr kumimoji="0" lang="ja-JP" altLang="ja-JP" sz="1050" b="0" i="0" u="none" strike="noStrike" cap="none" normalizeH="0" baseline="0" dirty="0">
                <a:ln>
                  <a:noFill/>
                </a:ln>
                <a:solidFill>
                  <a:schemeClr val="tx1"/>
                </a:solidFill>
                <a:effectLst/>
                <a:latin typeface="+mn-ea"/>
                <a:cs typeface="Times New Roman" panose="02020603050405020304" pitchFamily="18" charset="0"/>
              </a:rPr>
              <a:t>肌寒い季節がやってきて、乾燥が目立つ時期に</a:t>
            </a:r>
            <a:endParaRPr kumimoji="0" lang="en-US" altLang="ja-JP" sz="1050" b="0" i="0" u="none" strike="noStrike" cap="none" normalizeH="0" baseline="0" dirty="0">
              <a:ln>
                <a:noFill/>
              </a:ln>
              <a:solidFill>
                <a:schemeClr val="tx1"/>
              </a:solidFill>
              <a:effectLst/>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mn-ea"/>
                <a:cs typeface="Times New Roman" panose="02020603050405020304" pitchFamily="18" charset="0"/>
              </a:rPr>
              <a:t>なります。</a:t>
            </a: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皮膚の角層と呼ばれる部分の</a:t>
            </a:r>
            <a:r>
              <a:rPr kumimoji="0" lang="ja-JP"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水分量が</a:t>
            </a:r>
            <a:endParaRPr kumimoji="0" lang="en-US"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低下</a:t>
            </a: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して、肌が乾燥した状態を</a:t>
            </a:r>
            <a:r>
              <a:rPr kumimoji="0" lang="ja-JP"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ドライスキン</a:t>
            </a:r>
            <a:r>
              <a:rPr kumimoji="0" lang="en-US"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乾燥肌</a:t>
            </a:r>
            <a:r>
              <a:rPr kumimoji="0" lang="en-US"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a:t>
            </a: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といいます。</a:t>
            </a:r>
            <a:endParaRPr kumimoji="0"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ドライスキンになると、角層がはがれて隙間ができ、</a:t>
            </a:r>
            <a:endParaRPr lang="en-US" altLang="ja-JP" sz="1050" dirty="0">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外からの刺激を受けやすくなり、</a:t>
            </a:r>
            <a:r>
              <a:rPr kumimoji="0" lang="ja-JP"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皮膚のツッパリ感や</a:t>
            </a:r>
            <a:endParaRPr kumimoji="0" lang="en-US"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1" i="0" u="none" strike="noStrike" cap="none" normalizeH="0" baseline="0" dirty="0">
                <a:ln>
                  <a:noFill/>
                </a:ln>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かさつき、粉吹き、かゆみなどの症状</a:t>
            </a: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が出やすく</a:t>
            </a:r>
            <a:endParaRPr kumimoji="0"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なります。日ごろからのスキンケアを適切に行い、</a:t>
            </a:r>
            <a:endParaRPr kumimoji="0"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肌を健やかに保つことが大切になります。</a:t>
            </a:r>
            <a:endParaRPr kumimoji="0"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そこで、今回は保湿剤の選び方や塗り方について</a:t>
            </a:r>
            <a:endParaRPr kumimoji="0"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Times New Roman" panose="02020603050405020304" pitchFamily="18" charset="0"/>
              </a:rPr>
              <a:t>ご紹介します。</a:t>
            </a:r>
            <a:endParaRPr kumimoji="0" lang="ja-JP" altLang="ja-JP" sz="1050" b="0" i="0" u="none" strike="noStrike" cap="none" normalizeH="0" baseline="0" dirty="0">
              <a:ln>
                <a:noFill/>
              </a:ln>
              <a:solidFill>
                <a:schemeClr val="tx1"/>
              </a:solidFill>
              <a:effectLst/>
              <a:latin typeface="+mn-ea"/>
            </a:endParaRPr>
          </a:p>
        </p:txBody>
      </p:sp>
      <p:sp>
        <p:nvSpPr>
          <p:cNvPr id="10" name="テキスト ボックス 9">
            <a:extLst>
              <a:ext uri="{FF2B5EF4-FFF2-40B4-BE49-F238E27FC236}">
                <a16:creationId xmlns:a16="http://schemas.microsoft.com/office/drawing/2014/main" id="{6FD7AEEE-5328-F31B-15FB-EA687643F2C8}"/>
              </a:ext>
            </a:extLst>
          </p:cNvPr>
          <p:cNvSpPr txBox="1"/>
          <p:nvPr/>
        </p:nvSpPr>
        <p:spPr>
          <a:xfrm>
            <a:off x="3297196" y="4158866"/>
            <a:ext cx="3399657" cy="900246"/>
          </a:xfrm>
          <a:prstGeom prst="rect">
            <a:avLst/>
          </a:prstGeom>
          <a:noFill/>
        </p:spPr>
        <p:txBody>
          <a:bodyPr wrap="square" rtlCol="0">
            <a:spAutoFit/>
          </a:bodyPr>
          <a:lstStyle/>
          <a:p>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保湿剤には</a:t>
            </a:r>
            <a:r>
              <a:rPr lang="ja-JP" altLang="ja-JP" sz="1050" b="1"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クリーム</a:t>
            </a:r>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や</a:t>
            </a:r>
            <a:r>
              <a:rPr lang="ja-JP" altLang="ja-JP" sz="1050" b="1"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ローション（乳液）</a:t>
            </a:r>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a:t>
            </a:r>
            <a:r>
              <a:rPr lang="ja-JP" altLang="ja-JP" sz="1050" b="1"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軟膏</a:t>
            </a:r>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などさまざまな種類があります。夏にはさっぱりとした</a:t>
            </a:r>
            <a:endParaRPr lang="en-US"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使用感の良いものでローション（乳液）が好まれたり、冬には皮膚を覆う効果に優れた軟膏が好まれたり</a:t>
            </a:r>
            <a:endParaRPr lang="en-US"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します。</a:t>
            </a:r>
            <a:endParaRPr lang="en-US"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A523A19-5127-3026-D597-684D6B5F21D9}"/>
              </a:ext>
            </a:extLst>
          </p:cNvPr>
          <p:cNvSpPr txBox="1"/>
          <p:nvPr/>
        </p:nvSpPr>
        <p:spPr>
          <a:xfrm>
            <a:off x="270763" y="6227650"/>
            <a:ext cx="3212013" cy="2677656"/>
          </a:xfrm>
          <a:prstGeom prst="rect">
            <a:avLst/>
          </a:prstGeom>
          <a:noFill/>
        </p:spPr>
        <p:txBody>
          <a:bodyPr wrap="square" rtlCol="0">
            <a:spAutoFit/>
          </a:bodyPr>
          <a:lstStyle/>
          <a:p>
            <a:pPr algn="just"/>
            <a:r>
              <a:rPr lang="ja-JP" altLang="en-US"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次は使用量の目安です。軟膏やクリームは</a:t>
            </a:r>
            <a:endPar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人差し指の先端から</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つ目の関節まで伸ばした量、ローションは</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円玉大の量が約</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0.5g</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となり、</a:t>
            </a:r>
            <a:endParaRPr lang="en-US" altLang="ja-JP" sz="1050" kern="100" dirty="0">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この量で手のひらの面積</a:t>
            </a:r>
            <a:r>
              <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枚分塗れます。</a:t>
            </a:r>
            <a:endPar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en-US" sz="1050" kern="100" dirty="0">
                <a:latin typeface="游ゴシック" panose="020B0400000000000000" pitchFamily="50" charset="-128"/>
                <a:ea typeface="游ゴシック" panose="020B0400000000000000" pitchFamily="50" charset="-128"/>
                <a:cs typeface="Times New Roman" panose="02020603050405020304" pitchFamily="18" charset="0"/>
              </a:rPr>
              <a:t>　</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ティッシュが皮膚につく、または皮膚がテカる程度も適量となり目安になります。</a:t>
            </a:r>
          </a:p>
          <a:p>
            <a:pPr algn="just"/>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　保湿剤を塗る際は、清潔にした手で指先を</a:t>
            </a:r>
            <a:endPar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用いるのではなく、</a:t>
            </a:r>
            <a:r>
              <a:rPr lang="ja-JP" altLang="ja-JP" sz="1050" b="1" kern="100"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手のひらを使ってやさしく、できるだけ広い範囲に</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塗ります。肩から指先へ</a:t>
            </a:r>
            <a:endPar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縦方向に塗るのではなく、</a:t>
            </a:r>
            <a:r>
              <a:rPr lang="ja-JP" altLang="ja-JP" sz="1050" b="1" kern="100"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体のしわに沿って横の方向に塗る</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と広がりやすくおすすめです。</a:t>
            </a:r>
          </a:p>
          <a:p>
            <a:pPr algn="just"/>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　最後に、保湿剤を使用する頻度です</a:t>
            </a:r>
            <a:r>
              <a:rPr lang="ja-JP" altLang="en-US"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a:t>
            </a:r>
            <a:endParaRPr lang="en-US"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just"/>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少なくとも</a:t>
            </a:r>
            <a:r>
              <a:rPr lang="en-US" altLang="ja-JP" sz="1050" b="1" kern="100"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1</a:t>
            </a:r>
            <a:r>
              <a:rPr lang="ja-JP" altLang="ja-JP" sz="1050" b="1" kern="100"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日</a:t>
            </a:r>
            <a:r>
              <a:rPr lang="en-US" altLang="ja-JP" sz="1050" b="1" kern="100"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2</a:t>
            </a:r>
            <a:r>
              <a:rPr lang="ja-JP" altLang="ja-JP" sz="1050" b="1" kern="100" dirty="0">
                <a:solidFill>
                  <a:srgbClr val="C00000"/>
                </a:solidFill>
                <a:effectLst/>
                <a:latin typeface="游ゴシック" panose="020B0400000000000000" pitchFamily="50" charset="-128"/>
                <a:ea typeface="游ゴシック" panose="020B0400000000000000" pitchFamily="50" charset="-128"/>
                <a:cs typeface="Times New Roman" panose="02020603050405020304" pitchFamily="18" charset="0"/>
              </a:rPr>
              <a:t>回程度</a:t>
            </a:r>
            <a:r>
              <a:rPr lang="ja-JP" altLang="ja-JP" sz="1050" kern="100" dirty="0">
                <a:effectLst/>
                <a:latin typeface="游ゴシック" panose="020B0400000000000000" pitchFamily="50" charset="-128"/>
                <a:ea typeface="游ゴシック" panose="020B0400000000000000" pitchFamily="50" charset="-128"/>
                <a:cs typeface="Times New Roman" panose="02020603050405020304" pitchFamily="18" charset="0"/>
              </a:rPr>
              <a:t>使用することをお勧めしております。入浴後や洗顔後、手洗い後には肌から水分が逃げてしまうためすぐに保湿をすることが望ましいです。</a:t>
            </a:r>
          </a:p>
        </p:txBody>
      </p:sp>
      <p:pic>
        <p:nvPicPr>
          <p:cNvPr id="12" name="図 11" descr="ソース画像を表示">
            <a:extLst>
              <a:ext uri="{FF2B5EF4-FFF2-40B4-BE49-F238E27FC236}">
                <a16:creationId xmlns:a16="http://schemas.microsoft.com/office/drawing/2014/main" id="{2F3C1DAE-6262-FA42-1188-96043DD1D19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81545" y="6147922"/>
            <a:ext cx="2743200" cy="2865755"/>
          </a:xfrm>
          <a:prstGeom prst="rect">
            <a:avLst/>
          </a:prstGeom>
          <a:noFill/>
          <a:ln>
            <a:noFill/>
          </a:ln>
        </p:spPr>
      </p:pic>
      <p:pic>
        <p:nvPicPr>
          <p:cNvPr id="13" name="Picture 4" descr="秋のマーク「どんぐり」">
            <a:extLst>
              <a:ext uri="{FF2B5EF4-FFF2-40B4-BE49-F238E27FC236}">
                <a16:creationId xmlns:a16="http://schemas.microsoft.com/office/drawing/2014/main" id="{E01DD5FC-E1AB-EB5F-3B03-647D0D7A9B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203" y="1258325"/>
            <a:ext cx="428624" cy="42862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8B48B364-3129-F371-4438-2FE9C43CEC99}"/>
              </a:ext>
            </a:extLst>
          </p:cNvPr>
          <p:cNvSpPr txBox="1"/>
          <p:nvPr/>
        </p:nvSpPr>
        <p:spPr>
          <a:xfrm>
            <a:off x="507662" y="1272609"/>
            <a:ext cx="1263316" cy="307777"/>
          </a:xfrm>
          <a:prstGeom prst="rect">
            <a:avLst/>
          </a:prstGeom>
          <a:noFill/>
        </p:spPr>
        <p:txBody>
          <a:bodyPr wrap="square" rtlCol="0">
            <a:spAutoFit/>
          </a:bodyPr>
          <a:lstStyle/>
          <a:p>
            <a:r>
              <a:rPr kumimoji="1" lang="ja-JP" altLang="en-US" sz="1400" b="1" dirty="0"/>
              <a:t>ドライスキン</a:t>
            </a:r>
          </a:p>
        </p:txBody>
      </p:sp>
      <p:pic>
        <p:nvPicPr>
          <p:cNvPr id="15" name="Picture 4" descr="秋のマーク「どんぐり」">
            <a:extLst>
              <a:ext uri="{FF2B5EF4-FFF2-40B4-BE49-F238E27FC236}">
                <a16:creationId xmlns:a16="http://schemas.microsoft.com/office/drawing/2014/main" id="{2240738B-E5DD-1C15-D46B-9B485FC5CB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203" y="3653568"/>
            <a:ext cx="428624" cy="428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秋のマーク「どんぐり」">
            <a:extLst>
              <a:ext uri="{FF2B5EF4-FFF2-40B4-BE49-F238E27FC236}">
                <a16:creationId xmlns:a16="http://schemas.microsoft.com/office/drawing/2014/main" id="{C3ECB430-A400-5DE7-5B83-B9740450EF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038" y="5712217"/>
            <a:ext cx="428624" cy="42862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EB428336-DFBE-DEB3-A421-E39C6BA07618}"/>
              </a:ext>
            </a:extLst>
          </p:cNvPr>
          <p:cNvSpPr txBox="1"/>
          <p:nvPr/>
        </p:nvSpPr>
        <p:spPr>
          <a:xfrm>
            <a:off x="507662" y="3728018"/>
            <a:ext cx="1263316" cy="307777"/>
          </a:xfrm>
          <a:prstGeom prst="rect">
            <a:avLst/>
          </a:prstGeom>
          <a:noFill/>
        </p:spPr>
        <p:txBody>
          <a:bodyPr wrap="square" rtlCol="0">
            <a:spAutoFit/>
          </a:bodyPr>
          <a:lstStyle/>
          <a:p>
            <a:r>
              <a:rPr kumimoji="1" lang="ja-JP" altLang="en-US" sz="1400" b="1" dirty="0"/>
              <a:t>保湿剤の種類</a:t>
            </a:r>
          </a:p>
        </p:txBody>
      </p:sp>
      <p:sp>
        <p:nvSpPr>
          <p:cNvPr id="18" name="テキスト ボックス 17">
            <a:extLst>
              <a:ext uri="{FF2B5EF4-FFF2-40B4-BE49-F238E27FC236}">
                <a16:creationId xmlns:a16="http://schemas.microsoft.com/office/drawing/2014/main" id="{BBE3439A-8505-0470-25DC-18FF840B9A8D}"/>
              </a:ext>
            </a:extLst>
          </p:cNvPr>
          <p:cNvSpPr txBox="1"/>
          <p:nvPr/>
        </p:nvSpPr>
        <p:spPr>
          <a:xfrm>
            <a:off x="507662" y="5816045"/>
            <a:ext cx="1263316" cy="307777"/>
          </a:xfrm>
          <a:prstGeom prst="rect">
            <a:avLst/>
          </a:prstGeom>
          <a:noFill/>
        </p:spPr>
        <p:txBody>
          <a:bodyPr wrap="square" rtlCol="0">
            <a:spAutoFit/>
          </a:bodyPr>
          <a:lstStyle/>
          <a:p>
            <a:r>
              <a:rPr kumimoji="1" lang="ja-JP" altLang="en-US" sz="1400" b="1" dirty="0"/>
              <a:t>使用量の目安</a:t>
            </a:r>
          </a:p>
        </p:txBody>
      </p:sp>
      <p:pic>
        <p:nvPicPr>
          <p:cNvPr id="2055" name="Picture 7" descr="日焼けのイラスト「日焼け止めを塗る女性」">
            <a:extLst>
              <a:ext uri="{FF2B5EF4-FFF2-40B4-BE49-F238E27FC236}">
                <a16:creationId xmlns:a16="http://schemas.microsoft.com/office/drawing/2014/main" id="{9FD8AF3C-2FE9-BF0E-DF08-78EAC67649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5744776" y="4946034"/>
            <a:ext cx="702688" cy="915554"/>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D8423479-000E-ECBC-6745-AE678A12E9C1}"/>
              </a:ext>
            </a:extLst>
          </p:cNvPr>
          <p:cNvSpPr txBox="1"/>
          <p:nvPr/>
        </p:nvSpPr>
        <p:spPr>
          <a:xfrm>
            <a:off x="3318912" y="4988313"/>
            <a:ext cx="2503145" cy="415498"/>
          </a:xfrm>
          <a:prstGeom prst="rect">
            <a:avLst/>
          </a:prstGeom>
          <a:noFill/>
        </p:spPr>
        <p:txBody>
          <a:bodyPr wrap="square" rtlCol="0">
            <a:spAutoFit/>
          </a:bodyPr>
          <a:lstStyle/>
          <a:p>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クリームについては通年使い心地が</a:t>
            </a:r>
            <a:endParaRPr lang="en-US"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r>
              <a:rPr lang="ja-JP" altLang="ja-JP" sz="1050" dirty="0">
                <a:effectLst/>
                <a:latin typeface="游ゴシック" panose="020B0400000000000000" pitchFamily="50" charset="-128"/>
                <a:ea typeface="游ゴシック" panose="020B0400000000000000" pitchFamily="50" charset="-128"/>
                <a:cs typeface="Times New Roman" panose="02020603050405020304" pitchFamily="18" charset="0"/>
              </a:rPr>
              <a:t>オススメな剤形になります。</a:t>
            </a:r>
            <a:endParaRPr kumimoji="1" lang="ja-JP" altLang="en-US" sz="105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860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3F35A7C-3EE7-0BFF-DBF7-A8F8CC2B40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3" b="93309"/>
          <a:stretch/>
        </p:blipFill>
        <p:spPr bwMode="auto">
          <a:xfrm>
            <a:off x="0" y="9388643"/>
            <a:ext cx="6858000" cy="5173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240BF0C-13D7-485F-B11A-65D44D122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3" b="93309"/>
          <a:stretch/>
        </p:blipFill>
        <p:spPr bwMode="auto">
          <a:xfrm>
            <a:off x="0" y="0"/>
            <a:ext cx="6858000" cy="51735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7B452C29-0C2A-7E96-0DAD-F130751BD1A6}"/>
              </a:ext>
            </a:extLst>
          </p:cNvPr>
          <p:cNvSpPr txBox="1"/>
          <p:nvPr/>
        </p:nvSpPr>
        <p:spPr>
          <a:xfrm>
            <a:off x="4674268" y="9139973"/>
            <a:ext cx="2183732" cy="276999"/>
          </a:xfrm>
          <a:prstGeom prst="rect">
            <a:avLst/>
          </a:prstGeom>
          <a:noFill/>
        </p:spPr>
        <p:txBody>
          <a:bodyPr wrap="square" rtlCol="0">
            <a:spAutoFit/>
          </a:bodyPr>
          <a:lstStyle/>
          <a:p>
            <a:r>
              <a:rPr kumimoji="1" lang="ja-JP" altLang="en-US" sz="1200" dirty="0"/>
              <a:t>管理栄養士：下田　春菜</a:t>
            </a:r>
          </a:p>
        </p:txBody>
      </p:sp>
      <p:pic>
        <p:nvPicPr>
          <p:cNvPr id="1028" name="Picture 4" descr="秋のマーク「どんぐり」">
            <a:extLst>
              <a:ext uri="{FF2B5EF4-FFF2-40B4-BE49-F238E27FC236}">
                <a16:creationId xmlns:a16="http://schemas.microsoft.com/office/drawing/2014/main" id="{3980C415-3BC2-AD0B-0B62-378050D14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66" y="551714"/>
            <a:ext cx="428624" cy="42862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801422C3-E51B-7FA1-EE15-EA73632ED243}"/>
              </a:ext>
            </a:extLst>
          </p:cNvPr>
          <p:cNvSpPr txBox="1"/>
          <p:nvPr/>
        </p:nvSpPr>
        <p:spPr>
          <a:xfrm>
            <a:off x="511342" y="612138"/>
            <a:ext cx="1654342" cy="307777"/>
          </a:xfrm>
          <a:prstGeom prst="rect">
            <a:avLst/>
          </a:prstGeom>
          <a:noFill/>
        </p:spPr>
        <p:txBody>
          <a:bodyPr wrap="square" rtlCol="0">
            <a:spAutoFit/>
          </a:bodyPr>
          <a:lstStyle/>
          <a:p>
            <a:r>
              <a:rPr kumimoji="1" lang="ja-JP" altLang="en-US" sz="1400" b="1" dirty="0"/>
              <a:t>免疫を高める食事</a:t>
            </a:r>
          </a:p>
        </p:txBody>
      </p:sp>
      <p:sp>
        <p:nvSpPr>
          <p:cNvPr id="3" name="テキスト ボックス 2">
            <a:extLst>
              <a:ext uri="{FF2B5EF4-FFF2-40B4-BE49-F238E27FC236}">
                <a16:creationId xmlns:a16="http://schemas.microsoft.com/office/drawing/2014/main" id="{6EB362F1-13A3-57D0-FE28-D8AAA9F870D4}"/>
              </a:ext>
            </a:extLst>
          </p:cNvPr>
          <p:cNvSpPr txBox="1"/>
          <p:nvPr/>
        </p:nvSpPr>
        <p:spPr>
          <a:xfrm>
            <a:off x="306043" y="931717"/>
            <a:ext cx="6220326" cy="769441"/>
          </a:xfrm>
          <a:prstGeom prst="rect">
            <a:avLst/>
          </a:prstGeom>
          <a:noFill/>
        </p:spPr>
        <p:txBody>
          <a:bodyPr wrap="square" rtlCol="0">
            <a:spAutoFit/>
          </a:bodyPr>
          <a:lstStyle/>
          <a:p>
            <a:r>
              <a:rPr kumimoji="1" lang="ja-JP" altLang="en-US" sz="1100" dirty="0"/>
              <a:t>季節の変わり目で体調を崩していませんか？暑い夏が過ぎ、涼しくなる季節の変わり目は体調を崩しやすいです。体調を崩し、免疫力が下がってしまうと、コロナウイルスやインフルエンザ</a:t>
            </a:r>
            <a:endParaRPr kumimoji="1" lang="en-US" altLang="ja-JP" sz="1100" dirty="0"/>
          </a:p>
          <a:p>
            <a:r>
              <a:rPr kumimoji="1" lang="ja-JP" altLang="en-US" sz="1100" dirty="0"/>
              <a:t>などにもかかりやすくなってしまいます。喉の粘膜を強くしてウイルスの侵入を防ぐビタミン</a:t>
            </a:r>
            <a:r>
              <a:rPr kumimoji="1" lang="en-US" altLang="ja-JP" sz="1100" dirty="0"/>
              <a:t>A</a:t>
            </a:r>
            <a:r>
              <a:rPr kumimoji="1" lang="ja-JP" altLang="en-US" sz="1100" dirty="0"/>
              <a:t>など免疫力を高める食品で風邪や病気を予防しましょう！</a:t>
            </a:r>
          </a:p>
        </p:txBody>
      </p:sp>
      <p:pic>
        <p:nvPicPr>
          <p:cNvPr id="9" name="Picture 2">
            <a:extLst>
              <a:ext uri="{FF2B5EF4-FFF2-40B4-BE49-F238E27FC236}">
                <a16:creationId xmlns:a16="http://schemas.microsoft.com/office/drawing/2014/main" id="{3B6268F3-B67C-2862-12AA-396F7EE344A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80476" y="1657672"/>
            <a:ext cx="6509084" cy="461725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3AC46EB-AF1F-7A84-762B-38CDC0A36559}"/>
              </a:ext>
            </a:extLst>
          </p:cNvPr>
          <p:cNvSpPr txBox="1"/>
          <p:nvPr/>
        </p:nvSpPr>
        <p:spPr>
          <a:xfrm>
            <a:off x="1931068" y="2020354"/>
            <a:ext cx="2935705" cy="307777"/>
          </a:xfrm>
          <a:prstGeom prst="rect">
            <a:avLst/>
          </a:prstGeom>
          <a:noFill/>
        </p:spPr>
        <p:txBody>
          <a:bodyPr wrap="square" rtlCol="0">
            <a:spAutoFit/>
          </a:bodyPr>
          <a:lstStyle/>
          <a:p>
            <a:r>
              <a:rPr kumimoji="1" lang="ja-JP" altLang="en-US" sz="1400" b="1" dirty="0"/>
              <a:t>ビタミンたっぷりロールキャベツ</a:t>
            </a:r>
          </a:p>
        </p:txBody>
      </p:sp>
      <p:sp>
        <p:nvSpPr>
          <p:cNvPr id="12" name="テキスト ボックス 11">
            <a:extLst>
              <a:ext uri="{FF2B5EF4-FFF2-40B4-BE49-F238E27FC236}">
                <a16:creationId xmlns:a16="http://schemas.microsoft.com/office/drawing/2014/main" id="{FBE45A44-299D-F09C-0B42-F98DBB30A51D}"/>
              </a:ext>
            </a:extLst>
          </p:cNvPr>
          <p:cNvSpPr txBox="1"/>
          <p:nvPr/>
        </p:nvSpPr>
        <p:spPr>
          <a:xfrm>
            <a:off x="3521242" y="3364926"/>
            <a:ext cx="1684420" cy="1223412"/>
          </a:xfrm>
          <a:prstGeom prst="rect">
            <a:avLst/>
          </a:prstGeom>
          <a:noFill/>
        </p:spPr>
        <p:txBody>
          <a:bodyPr wrap="square" rtlCol="0">
            <a:spAutoFit/>
          </a:bodyPr>
          <a:lstStyle/>
          <a:p>
            <a:r>
              <a:rPr kumimoji="1" lang="ja-JP" altLang="en-US" sz="1050" b="1" dirty="0"/>
              <a:t>材料（</a:t>
            </a:r>
            <a:r>
              <a:rPr kumimoji="1" lang="en-US" altLang="ja-JP" sz="1050" b="1" dirty="0"/>
              <a:t>2</a:t>
            </a:r>
            <a:r>
              <a:rPr kumimoji="1" lang="ja-JP" altLang="en-US" sz="1050" b="1" dirty="0"/>
              <a:t>人分）</a:t>
            </a:r>
            <a:endParaRPr kumimoji="1" lang="en-US" altLang="ja-JP" sz="1050" b="1" dirty="0"/>
          </a:p>
          <a:p>
            <a:r>
              <a:rPr kumimoji="1" lang="ja-JP" altLang="en-US" sz="1050" dirty="0"/>
              <a:t>玉ねぎ　</a:t>
            </a:r>
            <a:r>
              <a:rPr kumimoji="1" lang="en-US" altLang="ja-JP" sz="1050" dirty="0"/>
              <a:t>1/4</a:t>
            </a:r>
            <a:r>
              <a:rPr kumimoji="1" lang="ja-JP" altLang="en-US" sz="1050" dirty="0"/>
              <a:t>個</a:t>
            </a:r>
            <a:endParaRPr kumimoji="1" lang="en-US" altLang="ja-JP" sz="1050" dirty="0"/>
          </a:p>
          <a:p>
            <a:r>
              <a:rPr kumimoji="1" lang="ja-JP" altLang="en-US" sz="1050" dirty="0"/>
              <a:t>大豆（水煮）　</a:t>
            </a:r>
            <a:r>
              <a:rPr kumimoji="1" lang="en-US" altLang="ja-JP" sz="1050" dirty="0"/>
              <a:t>10g</a:t>
            </a:r>
          </a:p>
          <a:p>
            <a:r>
              <a:rPr kumimoji="1" lang="ja-JP" altLang="en-US" sz="1050" dirty="0"/>
              <a:t>合いびき肉　</a:t>
            </a:r>
            <a:r>
              <a:rPr kumimoji="1" lang="en-US" altLang="ja-JP" sz="1050" dirty="0"/>
              <a:t>60</a:t>
            </a:r>
            <a:r>
              <a:rPr kumimoji="1" lang="ja-JP" altLang="en-US" sz="1050" dirty="0"/>
              <a:t>ｇ</a:t>
            </a:r>
            <a:endParaRPr kumimoji="1" lang="en-US" altLang="ja-JP" sz="1050" dirty="0"/>
          </a:p>
          <a:p>
            <a:r>
              <a:rPr kumimoji="1" lang="ja-JP" altLang="en-US" sz="1050" dirty="0"/>
              <a:t>卵　</a:t>
            </a:r>
            <a:r>
              <a:rPr kumimoji="1" lang="en-US" altLang="ja-JP" sz="1050" dirty="0"/>
              <a:t>1/2</a:t>
            </a:r>
            <a:r>
              <a:rPr kumimoji="1" lang="ja-JP" altLang="en-US" sz="1050" dirty="0"/>
              <a:t>個</a:t>
            </a:r>
            <a:endParaRPr kumimoji="1" lang="en-US" altLang="ja-JP" sz="1050" dirty="0"/>
          </a:p>
          <a:p>
            <a:r>
              <a:rPr kumimoji="1" lang="ja-JP" altLang="en-US" sz="1050" dirty="0"/>
              <a:t>キャベツ　</a:t>
            </a:r>
            <a:r>
              <a:rPr kumimoji="1" lang="en-US" altLang="ja-JP" sz="1050" dirty="0"/>
              <a:t>4</a:t>
            </a:r>
            <a:r>
              <a:rPr kumimoji="1" lang="ja-JP" altLang="en-US" sz="1050" dirty="0"/>
              <a:t>枚</a:t>
            </a:r>
            <a:endParaRPr kumimoji="1" lang="en-US" altLang="ja-JP" sz="1050" dirty="0"/>
          </a:p>
          <a:p>
            <a:r>
              <a:rPr kumimoji="1" lang="ja-JP" altLang="en-US" sz="1050" dirty="0"/>
              <a:t>にんじん　</a:t>
            </a:r>
            <a:r>
              <a:rPr kumimoji="1" lang="en-US" altLang="ja-JP" sz="1050" dirty="0"/>
              <a:t>1/3</a:t>
            </a:r>
            <a:r>
              <a:rPr kumimoji="1" lang="ja-JP" altLang="en-US" sz="1050" dirty="0"/>
              <a:t>本</a:t>
            </a:r>
            <a:endParaRPr kumimoji="1" lang="en-US" altLang="ja-JP" sz="1050" dirty="0"/>
          </a:p>
        </p:txBody>
      </p:sp>
      <p:sp>
        <p:nvSpPr>
          <p:cNvPr id="14" name="テキスト ボックス 13">
            <a:extLst>
              <a:ext uri="{FF2B5EF4-FFF2-40B4-BE49-F238E27FC236}">
                <a16:creationId xmlns:a16="http://schemas.microsoft.com/office/drawing/2014/main" id="{21F666F0-036F-CD74-F63D-B7512E746577}"/>
              </a:ext>
            </a:extLst>
          </p:cNvPr>
          <p:cNvSpPr txBox="1"/>
          <p:nvPr/>
        </p:nvSpPr>
        <p:spPr>
          <a:xfrm>
            <a:off x="4828423" y="3517140"/>
            <a:ext cx="1778167"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水　</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400ml</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コンソメ　</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しょうゆ　大さじ１</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塩コショウ　少々</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ブラックペッパー　少々</a:t>
            </a:r>
          </a:p>
        </p:txBody>
      </p:sp>
      <p:pic>
        <p:nvPicPr>
          <p:cNvPr id="8" name="図 7">
            <a:extLst>
              <a:ext uri="{FF2B5EF4-FFF2-40B4-BE49-F238E27FC236}">
                <a16:creationId xmlns:a16="http://schemas.microsoft.com/office/drawing/2014/main" id="{87D98FD4-736B-8072-83F9-F53A23E76E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537" y="2372989"/>
            <a:ext cx="2935705" cy="2201779"/>
          </a:xfrm>
          <a:prstGeom prst="rect">
            <a:avLst/>
          </a:prstGeom>
        </p:spPr>
      </p:pic>
      <p:sp>
        <p:nvSpPr>
          <p:cNvPr id="15" name="左大かっこ 14">
            <a:extLst>
              <a:ext uri="{FF2B5EF4-FFF2-40B4-BE49-F238E27FC236}">
                <a16:creationId xmlns:a16="http://schemas.microsoft.com/office/drawing/2014/main" id="{A28A11EB-50AB-6407-0A69-9C2EBA196A19}"/>
              </a:ext>
            </a:extLst>
          </p:cNvPr>
          <p:cNvSpPr/>
          <p:nvPr/>
        </p:nvSpPr>
        <p:spPr>
          <a:xfrm>
            <a:off x="5102193" y="3609935"/>
            <a:ext cx="45719" cy="39704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CF99456-A102-1DCF-A7C8-7F24EDC49B7C}"/>
              </a:ext>
            </a:extLst>
          </p:cNvPr>
          <p:cNvSpPr txBox="1"/>
          <p:nvPr/>
        </p:nvSpPr>
        <p:spPr>
          <a:xfrm>
            <a:off x="4866773" y="3668855"/>
            <a:ext cx="347437" cy="307777"/>
          </a:xfrm>
          <a:prstGeom prst="rect">
            <a:avLst/>
          </a:prstGeom>
          <a:noFill/>
        </p:spPr>
        <p:txBody>
          <a:bodyPr wrap="square" rtlCol="0">
            <a:spAutoFit/>
          </a:bodyPr>
          <a:lstStyle/>
          <a:p>
            <a:r>
              <a:rPr kumimoji="1" lang="en-US" altLang="ja-JP" sz="1400" dirty="0"/>
              <a:t>A</a:t>
            </a:r>
            <a:endParaRPr kumimoji="1" lang="ja-JP" altLang="en-US" sz="1400" dirty="0"/>
          </a:p>
        </p:txBody>
      </p:sp>
      <p:pic>
        <p:nvPicPr>
          <p:cNvPr id="17" name="Picture 4">
            <a:extLst>
              <a:ext uri="{FF2B5EF4-FFF2-40B4-BE49-F238E27FC236}">
                <a16:creationId xmlns:a16="http://schemas.microsoft.com/office/drawing/2014/main" id="{BC3C7817-CE0C-779E-20CA-4F36322866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183" y="2354110"/>
            <a:ext cx="2255922" cy="946438"/>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A2617741-4681-9A06-C60E-6E193B875D22}"/>
              </a:ext>
            </a:extLst>
          </p:cNvPr>
          <p:cNvSpPr txBox="1"/>
          <p:nvPr/>
        </p:nvSpPr>
        <p:spPr>
          <a:xfrm>
            <a:off x="4133649" y="2543298"/>
            <a:ext cx="1907406" cy="523220"/>
          </a:xfrm>
          <a:prstGeom prst="rect">
            <a:avLst/>
          </a:prstGeom>
          <a:noFill/>
        </p:spPr>
        <p:txBody>
          <a:bodyPr wrap="square" rtlCol="0">
            <a:spAutoFit/>
          </a:bodyPr>
          <a:lstStyle/>
          <a:p>
            <a:pPr algn="ctr"/>
            <a:r>
              <a:rPr kumimoji="1" lang="ja-JP" altLang="en-US" sz="1400" dirty="0"/>
              <a:t>エネルギー（</a:t>
            </a:r>
            <a:r>
              <a:rPr kumimoji="1" lang="en-US" altLang="ja-JP" sz="1400" dirty="0"/>
              <a:t>1</a:t>
            </a:r>
            <a:r>
              <a:rPr kumimoji="1" lang="ja-JP" altLang="en-US" sz="1400" dirty="0"/>
              <a:t>人分）</a:t>
            </a:r>
            <a:endParaRPr kumimoji="1" lang="en-US" altLang="ja-JP" sz="1400" dirty="0"/>
          </a:p>
          <a:p>
            <a:pPr algn="ctr"/>
            <a:r>
              <a:rPr kumimoji="1" lang="en-US" altLang="ja-JP" sz="1400" dirty="0"/>
              <a:t>287Kcal</a:t>
            </a:r>
          </a:p>
        </p:txBody>
      </p:sp>
      <p:sp>
        <p:nvSpPr>
          <p:cNvPr id="4" name="テキスト ボックス 3">
            <a:extLst>
              <a:ext uri="{FF2B5EF4-FFF2-40B4-BE49-F238E27FC236}">
                <a16:creationId xmlns:a16="http://schemas.microsoft.com/office/drawing/2014/main" id="{5CE58815-5CBA-E17F-4F29-F7487CA40CDE}"/>
              </a:ext>
            </a:extLst>
          </p:cNvPr>
          <p:cNvSpPr txBox="1"/>
          <p:nvPr/>
        </p:nvSpPr>
        <p:spPr>
          <a:xfrm>
            <a:off x="511342" y="4700362"/>
            <a:ext cx="5757111" cy="1223412"/>
          </a:xfrm>
          <a:prstGeom prst="rect">
            <a:avLst/>
          </a:prstGeom>
          <a:noFill/>
        </p:spPr>
        <p:txBody>
          <a:bodyPr wrap="square" rtlCol="0">
            <a:spAutoFit/>
          </a:bodyPr>
          <a:lstStyle/>
          <a:p>
            <a:r>
              <a:rPr kumimoji="1" lang="ja-JP" altLang="en-US" sz="1050" b="1" dirty="0"/>
              <a:t>作り方</a:t>
            </a:r>
            <a:endParaRPr kumimoji="1" lang="en-US" altLang="ja-JP" sz="1050" b="1" dirty="0"/>
          </a:p>
          <a:p>
            <a:r>
              <a:rPr kumimoji="1" lang="ja-JP" altLang="en-US" sz="1050" dirty="0"/>
              <a:t>①玉ねぎはみじん切りにし、大豆、合いびき肉、塩コショウを加え混ぜ合わせる。</a:t>
            </a:r>
            <a:endParaRPr kumimoji="1" lang="en-US" altLang="ja-JP" sz="1050" dirty="0"/>
          </a:p>
          <a:p>
            <a:r>
              <a:rPr kumimoji="1" lang="ja-JP" altLang="en-US" sz="1050" dirty="0"/>
              <a:t>②キャベツは芯の厚い部分をそぎ落とし、熱湯でさっと茹で、水気を切る。</a:t>
            </a:r>
            <a:endParaRPr kumimoji="1" lang="en-US" altLang="ja-JP" sz="1050" dirty="0"/>
          </a:p>
          <a:p>
            <a:r>
              <a:rPr kumimoji="1" lang="ja-JP" altLang="en-US" sz="1050" dirty="0"/>
              <a:t>③にんじんは皮をむき、薄切りにする。</a:t>
            </a:r>
            <a:endParaRPr kumimoji="1" lang="en-US" altLang="ja-JP" sz="1050" dirty="0"/>
          </a:p>
          <a:p>
            <a:r>
              <a:rPr kumimoji="1" lang="ja-JP" altLang="en-US" sz="1050" dirty="0"/>
              <a:t>④茹でたキャベツを広げ、①を包み、つまようじで固定する。</a:t>
            </a:r>
            <a:endParaRPr kumimoji="1" lang="en-US" altLang="ja-JP" sz="1050" dirty="0"/>
          </a:p>
          <a:p>
            <a:r>
              <a:rPr kumimoji="1" lang="ja-JP" altLang="en-US" sz="1050" dirty="0"/>
              <a:t>⑤鍋に</a:t>
            </a:r>
            <a:r>
              <a:rPr kumimoji="1" lang="en-US" altLang="ja-JP" sz="1050" dirty="0"/>
              <a:t>A</a:t>
            </a:r>
            <a:r>
              <a:rPr kumimoji="1" lang="ja-JP" altLang="en-US" sz="1050" dirty="0"/>
              <a:t>を煮立たせ、塩コショウで味を整え、③、④を入れて</a:t>
            </a:r>
            <a:r>
              <a:rPr kumimoji="1" lang="en-US" altLang="ja-JP" sz="1050" dirty="0"/>
              <a:t>5</a:t>
            </a:r>
            <a:r>
              <a:rPr kumimoji="1" lang="ja-JP" altLang="en-US" sz="1050" dirty="0"/>
              <a:t>分ほど煮込む。</a:t>
            </a:r>
            <a:endParaRPr kumimoji="1" lang="en-US" altLang="ja-JP" sz="1050" dirty="0"/>
          </a:p>
          <a:p>
            <a:r>
              <a:rPr kumimoji="1" lang="ja-JP" altLang="en-US" sz="1050" dirty="0"/>
              <a:t>⑥皿に盛り付け、ブラックペッパーを振りかけて完成。</a:t>
            </a:r>
            <a:endParaRPr kumimoji="1" lang="en-US" altLang="ja-JP" sz="1050" dirty="0"/>
          </a:p>
        </p:txBody>
      </p:sp>
      <p:sp>
        <p:nvSpPr>
          <p:cNvPr id="19" name="テキスト ボックス 18">
            <a:extLst>
              <a:ext uri="{FF2B5EF4-FFF2-40B4-BE49-F238E27FC236}">
                <a16:creationId xmlns:a16="http://schemas.microsoft.com/office/drawing/2014/main" id="{4C459BE3-1645-24D7-EFC2-63A49C840601}"/>
              </a:ext>
            </a:extLst>
          </p:cNvPr>
          <p:cNvSpPr txBox="1"/>
          <p:nvPr/>
        </p:nvSpPr>
        <p:spPr>
          <a:xfrm>
            <a:off x="511342" y="6417596"/>
            <a:ext cx="2364205" cy="307777"/>
          </a:xfrm>
          <a:prstGeom prst="rect">
            <a:avLst/>
          </a:prstGeom>
          <a:noFill/>
        </p:spPr>
        <p:txBody>
          <a:bodyPr wrap="square" rtlCol="0">
            <a:spAutoFit/>
          </a:bodyPr>
          <a:lstStyle/>
          <a:p>
            <a:r>
              <a:rPr kumimoji="1" lang="ja-JP" altLang="en-US" sz="1400" b="1" dirty="0"/>
              <a:t>今回のレシピで使った食材</a:t>
            </a:r>
          </a:p>
        </p:txBody>
      </p:sp>
      <p:pic>
        <p:nvPicPr>
          <p:cNvPr id="20" name="Picture 4" descr="秋のマーク「どんぐり」">
            <a:extLst>
              <a:ext uri="{FF2B5EF4-FFF2-40B4-BE49-F238E27FC236}">
                <a16:creationId xmlns:a16="http://schemas.microsoft.com/office/drawing/2014/main" id="{24FDB680-E26E-54FA-34D1-114E95694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66" y="6357173"/>
            <a:ext cx="428624" cy="4286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大豆のイラスト">
            <a:extLst>
              <a:ext uri="{FF2B5EF4-FFF2-40B4-BE49-F238E27FC236}">
                <a16:creationId xmlns:a16="http://schemas.microsoft.com/office/drawing/2014/main" id="{CC8B92D7-BCD9-A7C3-1202-8CF9690CFA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687" y="6758762"/>
            <a:ext cx="834190" cy="8341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挽肉のイラスト（鶏肉）">
            <a:extLst>
              <a:ext uri="{FF2B5EF4-FFF2-40B4-BE49-F238E27FC236}">
                <a16:creationId xmlns:a16="http://schemas.microsoft.com/office/drawing/2014/main" id="{E49B0471-4A6B-E43A-BA5E-6333A3FE0A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966" y="7973486"/>
            <a:ext cx="952499" cy="8381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キャベツのイラスト（野菜）">
            <a:extLst>
              <a:ext uri="{FF2B5EF4-FFF2-40B4-BE49-F238E27FC236}">
                <a16:creationId xmlns:a16="http://schemas.microsoft.com/office/drawing/2014/main" id="{56FCE89F-6824-F67A-0755-A9D97E4847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6583" y="6703486"/>
            <a:ext cx="834191" cy="83419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ニンジンのイラスト（野菜）">
            <a:extLst>
              <a:ext uri="{FF2B5EF4-FFF2-40B4-BE49-F238E27FC236}">
                <a16:creationId xmlns:a16="http://schemas.microsoft.com/office/drawing/2014/main" id="{72E16404-A894-5156-BF8A-0FFAA50A04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625894">
            <a:off x="3696450" y="7922461"/>
            <a:ext cx="684036" cy="8341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7B8F4224-DC2C-25AD-C32A-46D1DCA68599}"/>
              </a:ext>
            </a:extLst>
          </p:cNvPr>
          <p:cNvSpPr txBox="1"/>
          <p:nvPr/>
        </p:nvSpPr>
        <p:spPr>
          <a:xfrm>
            <a:off x="391278" y="7496519"/>
            <a:ext cx="685800" cy="307777"/>
          </a:xfrm>
          <a:prstGeom prst="rect">
            <a:avLst/>
          </a:prstGeom>
          <a:noFill/>
        </p:spPr>
        <p:txBody>
          <a:bodyPr wrap="square" rtlCol="0">
            <a:spAutoFit/>
          </a:bodyPr>
          <a:lstStyle/>
          <a:p>
            <a:r>
              <a:rPr kumimoji="1" lang="ja-JP" altLang="en-US" sz="1400" b="1" dirty="0"/>
              <a:t>大豆</a:t>
            </a:r>
          </a:p>
        </p:txBody>
      </p:sp>
      <p:sp>
        <p:nvSpPr>
          <p:cNvPr id="22" name="テキスト ボックス 21">
            <a:extLst>
              <a:ext uri="{FF2B5EF4-FFF2-40B4-BE49-F238E27FC236}">
                <a16:creationId xmlns:a16="http://schemas.microsoft.com/office/drawing/2014/main" id="{B078F7AE-DAFB-64E9-FF8D-7CA595BD2ACC}"/>
              </a:ext>
            </a:extLst>
          </p:cNvPr>
          <p:cNvSpPr txBox="1"/>
          <p:nvPr/>
        </p:nvSpPr>
        <p:spPr>
          <a:xfrm>
            <a:off x="36346" y="8759741"/>
            <a:ext cx="1395663" cy="307777"/>
          </a:xfrm>
          <a:prstGeom prst="rect">
            <a:avLst/>
          </a:prstGeom>
          <a:noFill/>
        </p:spPr>
        <p:txBody>
          <a:bodyPr wrap="square" rtlCol="0">
            <a:spAutoFit/>
          </a:bodyPr>
          <a:lstStyle/>
          <a:p>
            <a:r>
              <a:rPr kumimoji="1" lang="ja-JP" altLang="en-US" sz="1400" b="1" dirty="0"/>
              <a:t>ひき肉</a:t>
            </a:r>
            <a:r>
              <a:rPr kumimoji="1" lang="en-US" altLang="ja-JP" sz="1400" b="1" dirty="0"/>
              <a:t>(</a:t>
            </a:r>
            <a:r>
              <a:rPr kumimoji="1" lang="ja-JP" altLang="en-US" sz="1400" b="1" dirty="0"/>
              <a:t>牛・豚</a:t>
            </a:r>
            <a:r>
              <a:rPr kumimoji="1" lang="en-US" altLang="ja-JP" sz="1400" b="1" dirty="0"/>
              <a:t>)</a:t>
            </a:r>
            <a:endParaRPr kumimoji="1" lang="ja-JP" altLang="en-US" sz="1400" b="1" dirty="0"/>
          </a:p>
        </p:txBody>
      </p:sp>
      <p:sp>
        <p:nvSpPr>
          <p:cNvPr id="23" name="テキスト ボックス 22">
            <a:extLst>
              <a:ext uri="{FF2B5EF4-FFF2-40B4-BE49-F238E27FC236}">
                <a16:creationId xmlns:a16="http://schemas.microsoft.com/office/drawing/2014/main" id="{851888B2-7418-72BF-1F42-69E1B4F5163B}"/>
              </a:ext>
            </a:extLst>
          </p:cNvPr>
          <p:cNvSpPr txBox="1"/>
          <p:nvPr/>
        </p:nvSpPr>
        <p:spPr>
          <a:xfrm>
            <a:off x="3575252" y="7518378"/>
            <a:ext cx="926431" cy="307777"/>
          </a:xfrm>
          <a:prstGeom prst="rect">
            <a:avLst/>
          </a:prstGeom>
          <a:noFill/>
        </p:spPr>
        <p:txBody>
          <a:bodyPr wrap="square" rtlCol="0">
            <a:spAutoFit/>
          </a:bodyPr>
          <a:lstStyle/>
          <a:p>
            <a:r>
              <a:rPr kumimoji="1" lang="ja-JP" altLang="en-US" sz="1400" b="1" dirty="0"/>
              <a:t>キャベツ</a:t>
            </a:r>
          </a:p>
        </p:txBody>
      </p:sp>
      <p:sp>
        <p:nvSpPr>
          <p:cNvPr id="24" name="テキスト ボックス 23">
            <a:extLst>
              <a:ext uri="{FF2B5EF4-FFF2-40B4-BE49-F238E27FC236}">
                <a16:creationId xmlns:a16="http://schemas.microsoft.com/office/drawing/2014/main" id="{E61C9E17-7981-B2E1-341E-9EA1C8F191AB}"/>
              </a:ext>
            </a:extLst>
          </p:cNvPr>
          <p:cNvSpPr txBox="1"/>
          <p:nvPr/>
        </p:nvSpPr>
        <p:spPr>
          <a:xfrm>
            <a:off x="3521243" y="8740932"/>
            <a:ext cx="926432" cy="307777"/>
          </a:xfrm>
          <a:prstGeom prst="rect">
            <a:avLst/>
          </a:prstGeom>
          <a:noFill/>
        </p:spPr>
        <p:txBody>
          <a:bodyPr wrap="square" rtlCol="0">
            <a:spAutoFit/>
          </a:bodyPr>
          <a:lstStyle/>
          <a:p>
            <a:r>
              <a:rPr kumimoji="1" lang="ja-JP" altLang="en-US" sz="1400" b="1" dirty="0"/>
              <a:t>にんじん</a:t>
            </a:r>
          </a:p>
        </p:txBody>
      </p:sp>
      <p:sp>
        <p:nvSpPr>
          <p:cNvPr id="25" name="テキスト ボックス 24">
            <a:extLst>
              <a:ext uri="{FF2B5EF4-FFF2-40B4-BE49-F238E27FC236}">
                <a16:creationId xmlns:a16="http://schemas.microsoft.com/office/drawing/2014/main" id="{B84E190F-041E-AF26-B6B8-4673C113BCE8}"/>
              </a:ext>
            </a:extLst>
          </p:cNvPr>
          <p:cNvSpPr txBox="1"/>
          <p:nvPr/>
        </p:nvSpPr>
        <p:spPr>
          <a:xfrm>
            <a:off x="1363570" y="6809208"/>
            <a:ext cx="2052636" cy="1061829"/>
          </a:xfrm>
          <a:prstGeom prst="rect">
            <a:avLst/>
          </a:prstGeom>
          <a:noFill/>
        </p:spPr>
        <p:txBody>
          <a:bodyPr wrap="square" rtlCol="0">
            <a:spAutoFit/>
          </a:bodyPr>
          <a:lstStyle/>
          <a:p>
            <a:r>
              <a:rPr kumimoji="1" lang="ja-JP" altLang="en-US" sz="1050" b="1" dirty="0">
                <a:solidFill>
                  <a:srgbClr val="C00000"/>
                </a:solidFill>
              </a:rPr>
              <a:t>良質なたんぱく質</a:t>
            </a:r>
            <a:r>
              <a:rPr kumimoji="1" lang="ja-JP" altLang="en-US" sz="1050" dirty="0"/>
              <a:t>、</a:t>
            </a:r>
            <a:r>
              <a:rPr kumimoji="1" lang="ja-JP" altLang="en-US" sz="1050" b="1" dirty="0">
                <a:solidFill>
                  <a:srgbClr val="C00000"/>
                </a:solidFill>
              </a:rPr>
              <a:t>ミネラル</a:t>
            </a:r>
            <a:r>
              <a:rPr kumimoji="1" lang="ja-JP" altLang="en-US" sz="1050" dirty="0"/>
              <a:t>や</a:t>
            </a:r>
            <a:r>
              <a:rPr kumimoji="1" lang="ja-JP" altLang="en-US" sz="1050" b="1" dirty="0">
                <a:solidFill>
                  <a:srgbClr val="C00000"/>
                </a:solidFill>
              </a:rPr>
              <a:t>ビタミン</a:t>
            </a:r>
            <a:r>
              <a:rPr kumimoji="1" lang="en-US" altLang="ja-JP" sz="1050" b="1" dirty="0">
                <a:solidFill>
                  <a:srgbClr val="C00000"/>
                </a:solidFill>
              </a:rPr>
              <a:t>E</a:t>
            </a:r>
            <a:r>
              <a:rPr kumimoji="1" lang="ja-JP" altLang="en-US" sz="1050" dirty="0"/>
              <a:t>、</a:t>
            </a:r>
            <a:r>
              <a:rPr kumimoji="1" lang="en-US" altLang="ja-JP" sz="1050" b="1" dirty="0">
                <a:solidFill>
                  <a:srgbClr val="C00000"/>
                </a:solidFill>
              </a:rPr>
              <a:t>B1</a:t>
            </a:r>
            <a:r>
              <a:rPr kumimoji="1" lang="ja-JP" altLang="en-US" sz="1050" dirty="0"/>
              <a:t>、</a:t>
            </a:r>
            <a:r>
              <a:rPr kumimoji="1" lang="en-US" altLang="ja-JP" sz="1050" b="1" dirty="0">
                <a:solidFill>
                  <a:srgbClr val="C00000"/>
                </a:solidFill>
              </a:rPr>
              <a:t>B2</a:t>
            </a:r>
            <a:r>
              <a:rPr kumimoji="1" lang="ja-JP" altLang="en-US" sz="1050" dirty="0"/>
              <a:t>が豊富。</a:t>
            </a:r>
            <a:endParaRPr kumimoji="1" lang="en-US" altLang="ja-JP" sz="1050" dirty="0"/>
          </a:p>
          <a:p>
            <a:r>
              <a:rPr kumimoji="1" lang="ja-JP" altLang="en-US" sz="1050" dirty="0"/>
              <a:t>他にも骨を強くする</a:t>
            </a:r>
            <a:endParaRPr kumimoji="1" lang="en-US" altLang="ja-JP" sz="1050" dirty="0"/>
          </a:p>
          <a:p>
            <a:r>
              <a:rPr kumimoji="1" lang="ja-JP" altLang="en-US" sz="1050" b="1" dirty="0">
                <a:solidFill>
                  <a:srgbClr val="C00000"/>
                </a:solidFill>
              </a:rPr>
              <a:t>イソフラボン</a:t>
            </a:r>
            <a:r>
              <a:rPr kumimoji="1" lang="ja-JP" altLang="en-US" sz="1050" dirty="0"/>
              <a:t>や便秘を防ぐ</a:t>
            </a:r>
            <a:endParaRPr kumimoji="1" lang="en-US" altLang="ja-JP" sz="1050" dirty="0"/>
          </a:p>
          <a:p>
            <a:r>
              <a:rPr kumimoji="1" lang="ja-JP" altLang="en-US" sz="1050" b="1" dirty="0">
                <a:solidFill>
                  <a:srgbClr val="C00000"/>
                </a:solidFill>
              </a:rPr>
              <a:t>サポニン</a:t>
            </a:r>
            <a:r>
              <a:rPr kumimoji="1" lang="ja-JP" altLang="en-US" sz="1050" dirty="0"/>
              <a:t>、脳を活性化させる</a:t>
            </a:r>
            <a:endParaRPr kumimoji="1" lang="en-US" altLang="ja-JP" sz="1050" dirty="0"/>
          </a:p>
          <a:p>
            <a:r>
              <a:rPr kumimoji="1" lang="ja-JP" altLang="en-US" sz="1050" b="1" dirty="0">
                <a:solidFill>
                  <a:srgbClr val="C00000"/>
                </a:solidFill>
              </a:rPr>
              <a:t>レシチン</a:t>
            </a:r>
            <a:r>
              <a:rPr kumimoji="1" lang="ja-JP" altLang="en-US" sz="1050" dirty="0"/>
              <a:t>などが含まれています。</a:t>
            </a:r>
          </a:p>
        </p:txBody>
      </p:sp>
      <p:sp>
        <p:nvSpPr>
          <p:cNvPr id="10" name="テキスト ボックス 9">
            <a:extLst>
              <a:ext uri="{FF2B5EF4-FFF2-40B4-BE49-F238E27FC236}">
                <a16:creationId xmlns:a16="http://schemas.microsoft.com/office/drawing/2014/main" id="{12825DEE-4831-54A7-DBEA-EBC144FE448F}"/>
              </a:ext>
            </a:extLst>
          </p:cNvPr>
          <p:cNvSpPr txBox="1"/>
          <p:nvPr/>
        </p:nvSpPr>
        <p:spPr>
          <a:xfrm>
            <a:off x="1370060" y="8167272"/>
            <a:ext cx="2052636" cy="900246"/>
          </a:xfrm>
          <a:prstGeom prst="rect">
            <a:avLst/>
          </a:prstGeom>
          <a:noFill/>
        </p:spPr>
        <p:txBody>
          <a:bodyPr wrap="square" rtlCol="0">
            <a:spAutoFit/>
          </a:bodyPr>
          <a:lstStyle/>
          <a:p>
            <a:r>
              <a:rPr kumimoji="1" lang="ja-JP" altLang="en-US" sz="1050" dirty="0"/>
              <a:t>牛肉は</a:t>
            </a:r>
            <a:r>
              <a:rPr kumimoji="1" lang="ja-JP" altLang="en-US" sz="1050" b="1" dirty="0">
                <a:solidFill>
                  <a:srgbClr val="C00000"/>
                </a:solidFill>
              </a:rPr>
              <a:t>良質なたんぱく質</a:t>
            </a:r>
            <a:r>
              <a:rPr kumimoji="1" lang="ja-JP" altLang="en-US" sz="1050" dirty="0"/>
              <a:t>と</a:t>
            </a:r>
            <a:endParaRPr kumimoji="1" lang="en-US" altLang="ja-JP" sz="1050" dirty="0"/>
          </a:p>
          <a:p>
            <a:r>
              <a:rPr kumimoji="1" lang="ja-JP" altLang="en-US" sz="1050" b="1" dirty="0">
                <a:solidFill>
                  <a:srgbClr val="C00000"/>
                </a:solidFill>
              </a:rPr>
              <a:t>脂質</a:t>
            </a:r>
            <a:r>
              <a:rPr kumimoji="1" lang="ja-JP" altLang="en-US" sz="1050" dirty="0"/>
              <a:t>が豊富。</a:t>
            </a:r>
          </a:p>
          <a:p>
            <a:r>
              <a:rPr kumimoji="1" lang="ja-JP" altLang="en-US" sz="1050" dirty="0"/>
              <a:t>豚肉はビタミン</a:t>
            </a:r>
            <a:r>
              <a:rPr kumimoji="1" lang="en-US" altLang="ja-JP" sz="1050" dirty="0"/>
              <a:t>B</a:t>
            </a:r>
            <a:r>
              <a:rPr kumimoji="1" lang="ja-JP" altLang="en-US" sz="1050" dirty="0"/>
              <a:t>群が豊富で</a:t>
            </a:r>
            <a:endParaRPr kumimoji="1" lang="en-US" altLang="ja-JP" sz="1050" dirty="0"/>
          </a:p>
          <a:p>
            <a:r>
              <a:rPr kumimoji="1" lang="ja-JP" altLang="en-US" sz="1050" dirty="0"/>
              <a:t>特に</a:t>
            </a:r>
            <a:r>
              <a:rPr kumimoji="1" lang="ja-JP" altLang="en-US" sz="1050" b="1" dirty="0">
                <a:solidFill>
                  <a:srgbClr val="C00000"/>
                </a:solidFill>
              </a:rPr>
              <a:t>ビタミン</a:t>
            </a:r>
            <a:r>
              <a:rPr kumimoji="1" lang="en-US" altLang="ja-JP" sz="1050" b="1" dirty="0">
                <a:solidFill>
                  <a:srgbClr val="C00000"/>
                </a:solidFill>
              </a:rPr>
              <a:t>B1</a:t>
            </a:r>
            <a:r>
              <a:rPr kumimoji="1" lang="ja-JP" altLang="en-US" sz="1050" dirty="0"/>
              <a:t>が多く含まれ、体力・気力を高めてくれます。</a:t>
            </a:r>
            <a:endParaRPr kumimoji="1" lang="en-US" altLang="ja-JP" sz="1050" dirty="0"/>
          </a:p>
        </p:txBody>
      </p:sp>
      <p:sp>
        <p:nvSpPr>
          <p:cNvPr id="13" name="テキスト ボックス 12">
            <a:extLst>
              <a:ext uri="{FF2B5EF4-FFF2-40B4-BE49-F238E27FC236}">
                <a16:creationId xmlns:a16="http://schemas.microsoft.com/office/drawing/2014/main" id="{BC0D8FA2-58B9-5767-0E44-41087D649071}"/>
              </a:ext>
            </a:extLst>
          </p:cNvPr>
          <p:cNvSpPr txBox="1"/>
          <p:nvPr/>
        </p:nvSpPr>
        <p:spPr>
          <a:xfrm>
            <a:off x="4660729" y="6785797"/>
            <a:ext cx="2051764" cy="900246"/>
          </a:xfrm>
          <a:prstGeom prst="rect">
            <a:avLst/>
          </a:prstGeom>
          <a:noFill/>
        </p:spPr>
        <p:txBody>
          <a:bodyPr wrap="square" rtlCol="0">
            <a:spAutoFit/>
          </a:bodyPr>
          <a:lstStyle/>
          <a:p>
            <a:r>
              <a:rPr kumimoji="1" lang="ja-JP" altLang="en-US" sz="1050" dirty="0"/>
              <a:t>鉄の吸収促進やコラーゲンの</a:t>
            </a:r>
            <a:endParaRPr kumimoji="1" lang="en-US" altLang="ja-JP" sz="1050" dirty="0"/>
          </a:p>
          <a:p>
            <a:r>
              <a:rPr kumimoji="1" lang="ja-JP" altLang="en-US" sz="1050" dirty="0"/>
              <a:t>生成の働きがある</a:t>
            </a:r>
            <a:r>
              <a:rPr kumimoji="1" lang="ja-JP" altLang="en-US" sz="1050" b="1" dirty="0">
                <a:solidFill>
                  <a:srgbClr val="C00000"/>
                </a:solidFill>
              </a:rPr>
              <a:t>ビタミン</a:t>
            </a:r>
            <a:r>
              <a:rPr kumimoji="1" lang="en-US" altLang="ja-JP" sz="1050" b="1" dirty="0">
                <a:solidFill>
                  <a:srgbClr val="C00000"/>
                </a:solidFill>
              </a:rPr>
              <a:t>C</a:t>
            </a:r>
            <a:r>
              <a:rPr kumimoji="1" lang="ja-JP" altLang="en-US" sz="1050" dirty="0"/>
              <a:t>が豊富です。また、胃腸の粘膜の新陳代謝を盛んにする</a:t>
            </a:r>
            <a:endParaRPr kumimoji="1" lang="en-US" altLang="ja-JP" sz="1050" dirty="0"/>
          </a:p>
          <a:p>
            <a:r>
              <a:rPr kumimoji="1" lang="ja-JP" altLang="en-US" sz="1050" b="1" dirty="0">
                <a:solidFill>
                  <a:srgbClr val="C00000"/>
                </a:solidFill>
              </a:rPr>
              <a:t>キャベジン</a:t>
            </a:r>
            <a:r>
              <a:rPr kumimoji="1" lang="ja-JP" altLang="en-US" sz="1050" dirty="0"/>
              <a:t>を多く含みます。</a:t>
            </a:r>
            <a:endParaRPr kumimoji="1" lang="en-US" altLang="ja-JP" sz="1050" dirty="0"/>
          </a:p>
        </p:txBody>
      </p:sp>
      <p:sp>
        <p:nvSpPr>
          <p:cNvPr id="26" name="テキスト ボックス 25">
            <a:extLst>
              <a:ext uri="{FF2B5EF4-FFF2-40B4-BE49-F238E27FC236}">
                <a16:creationId xmlns:a16="http://schemas.microsoft.com/office/drawing/2014/main" id="{EDDDF001-93B3-4540-0337-C468BBFDC91D}"/>
              </a:ext>
            </a:extLst>
          </p:cNvPr>
          <p:cNvSpPr txBox="1"/>
          <p:nvPr/>
        </p:nvSpPr>
        <p:spPr>
          <a:xfrm>
            <a:off x="4660729" y="7986880"/>
            <a:ext cx="2051764" cy="1061829"/>
          </a:xfrm>
          <a:prstGeom prst="rect">
            <a:avLst/>
          </a:prstGeom>
          <a:noFill/>
        </p:spPr>
        <p:txBody>
          <a:bodyPr wrap="square" rtlCol="0">
            <a:spAutoFit/>
          </a:bodyPr>
          <a:lstStyle/>
          <a:p>
            <a:r>
              <a:rPr kumimoji="1" lang="ja-JP" altLang="en-US" sz="1050" b="1" dirty="0">
                <a:solidFill>
                  <a:srgbClr val="C00000"/>
                </a:solidFill>
              </a:rPr>
              <a:t>ビタミン</a:t>
            </a:r>
            <a:r>
              <a:rPr kumimoji="1" lang="en-US" altLang="ja-JP" sz="1050" b="1" dirty="0">
                <a:solidFill>
                  <a:srgbClr val="C00000"/>
                </a:solidFill>
              </a:rPr>
              <a:t>A</a:t>
            </a:r>
            <a:r>
              <a:rPr kumimoji="1" lang="ja-JP" altLang="en-US" sz="1050" dirty="0"/>
              <a:t>を多く含みます。</a:t>
            </a:r>
            <a:endParaRPr kumimoji="1" lang="en-US" altLang="ja-JP" sz="1050" dirty="0"/>
          </a:p>
          <a:p>
            <a:r>
              <a:rPr kumimoji="1" lang="ja-JP" altLang="en-US" sz="1050" dirty="0"/>
              <a:t>にんじんのオレンジ色は</a:t>
            </a:r>
            <a:endParaRPr kumimoji="1" lang="en-US" altLang="ja-JP" sz="1050" dirty="0"/>
          </a:p>
          <a:p>
            <a:r>
              <a:rPr kumimoji="1" lang="en-US" altLang="ja-JP" sz="1050" b="1" dirty="0">
                <a:solidFill>
                  <a:srgbClr val="C00000"/>
                </a:solidFill>
              </a:rPr>
              <a:t>β‐</a:t>
            </a:r>
            <a:r>
              <a:rPr kumimoji="1" lang="ja-JP" altLang="en-US" sz="1050" b="1" dirty="0">
                <a:solidFill>
                  <a:srgbClr val="C00000"/>
                </a:solidFill>
              </a:rPr>
              <a:t>カロテン</a:t>
            </a:r>
            <a:r>
              <a:rPr kumimoji="1" lang="ja-JP" altLang="en-US" sz="1050" dirty="0"/>
              <a:t>の色で体内で必要な量だけビタミン</a:t>
            </a:r>
            <a:r>
              <a:rPr kumimoji="1" lang="en-US" altLang="ja-JP" sz="1050" dirty="0"/>
              <a:t>A</a:t>
            </a:r>
            <a:r>
              <a:rPr kumimoji="1" lang="ja-JP" altLang="en-US" sz="1050" dirty="0"/>
              <a:t>に変わり、</a:t>
            </a:r>
            <a:endParaRPr kumimoji="1" lang="en-US" altLang="ja-JP" sz="1050" dirty="0"/>
          </a:p>
          <a:p>
            <a:r>
              <a:rPr kumimoji="1" lang="ja-JP" altLang="en-US" sz="1050" b="1" dirty="0">
                <a:solidFill>
                  <a:srgbClr val="C00000"/>
                </a:solidFill>
              </a:rPr>
              <a:t>免疫細胞を活性化</a:t>
            </a:r>
            <a:r>
              <a:rPr kumimoji="1" lang="ja-JP" altLang="en-US" sz="1050" dirty="0"/>
              <a:t>させる働きがあります。</a:t>
            </a:r>
          </a:p>
        </p:txBody>
      </p:sp>
      <p:pic>
        <p:nvPicPr>
          <p:cNvPr id="28" name="Picture 4" descr="松ぼっくりのキャラクター">
            <a:extLst>
              <a:ext uri="{FF2B5EF4-FFF2-40B4-BE49-F238E27FC236}">
                <a16:creationId xmlns:a16="http://schemas.microsoft.com/office/drawing/2014/main" id="{BFFD9A39-9D5C-7A55-9A56-8929998E38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5386137" y="4747348"/>
            <a:ext cx="1122947" cy="127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499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TotalTime>
  <Words>776</Words>
  <Application>Microsoft Office PowerPoint</Application>
  <PresentationFormat>A4 210 x 297 mm</PresentationFormat>
  <Paragraphs>80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UD デジタル 教科書体 N-B</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のぞみ薬局 本店</dc:creator>
  <cp:lastModifiedBy>のぞみ薬局 本店</cp:lastModifiedBy>
  <cp:revision>44</cp:revision>
  <cp:lastPrinted>2022-10-19T23:33:39Z</cp:lastPrinted>
  <dcterms:created xsi:type="dcterms:W3CDTF">2022-10-03T02:01:50Z</dcterms:created>
  <dcterms:modified xsi:type="dcterms:W3CDTF">2022-10-19T23:38:35Z</dcterms:modified>
</cp:coreProperties>
</file>