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8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FF9EB"/>
    <a:srgbClr val="FBE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448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0A7D-7F54-4FF6-9262-8D0C27FBD4FB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15EC8-5BA6-455D-826F-BF49C4268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37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03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07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06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2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51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03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4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80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9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2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B6C99B-7150-4865-89CB-547D6BEA9124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E39BD-DE65-4957-858A-D09584AFC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0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microsoft.com/office/2007/relationships/hdphoto" Target="../media/hdphoto2.wdp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AD1FE4E-5DBC-4006-B660-5CCE81562776}"/>
              </a:ext>
            </a:extLst>
          </p:cNvPr>
          <p:cNvGrpSpPr/>
          <p:nvPr/>
        </p:nvGrpSpPr>
        <p:grpSpPr>
          <a:xfrm>
            <a:off x="5132790" y="583140"/>
            <a:ext cx="1547889" cy="919102"/>
            <a:chOff x="5079965" y="592236"/>
            <a:chExt cx="1741663" cy="959383"/>
          </a:xfrm>
        </p:grpSpPr>
        <p:pic>
          <p:nvPicPr>
            <p:cNvPr id="42" name="Picture 12" descr="フリーイラスト] リスとキツネの秋のセットでアハ体験 | GAHAG | 著作権フリー写真・イラスト素材集 - GAHAG | 著作権フリー写真・ イラスト素材集">
              <a:extLst>
                <a:ext uri="{FF2B5EF4-FFF2-40B4-BE49-F238E27FC236}">
                  <a16:creationId xmlns:a16="http://schemas.microsoft.com/office/drawing/2014/main" id="{6BF9D3AA-94FD-4E52-B972-90BD20D00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6" t="55442" r="-6379" b="-1590"/>
            <a:stretch/>
          </p:blipFill>
          <p:spPr bwMode="auto">
            <a:xfrm flipH="1">
              <a:off x="5079965" y="1067313"/>
              <a:ext cx="475291" cy="41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切り株と秋の味覚のイラスト | イラスト無料・かわいいテンプレート">
              <a:extLst>
                <a:ext uri="{FF2B5EF4-FFF2-40B4-BE49-F238E27FC236}">
                  <a16:creationId xmlns:a16="http://schemas.microsoft.com/office/drawing/2014/main" id="{0AB1A746-A95A-4DE0-A71C-7CDBEEDFC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465" y="737358"/>
              <a:ext cx="1085681" cy="81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フリーイラスト] リスとキツネの秋のセットでアハ体験 | GAHAG | 著作権フリー写真・イラスト素材集 - GAHAG | 著作権フリー写真・ イラスト素材集">
              <a:extLst>
                <a:ext uri="{FF2B5EF4-FFF2-40B4-BE49-F238E27FC236}">
                  <a16:creationId xmlns:a16="http://schemas.microsoft.com/office/drawing/2014/main" id="{F42482B1-D0A6-45AC-B01C-8C9F1453C5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01" t="26891" r="31295" b="26272"/>
            <a:stretch/>
          </p:blipFill>
          <p:spPr bwMode="auto">
            <a:xfrm>
              <a:off x="6393665" y="592236"/>
              <a:ext cx="427963" cy="37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11月・秋＆ミノムシとリス・手書き風のデザイン（かわいいイラストのフレーム・飾り枠）素材と">
            <a:extLst>
              <a:ext uri="{FF2B5EF4-FFF2-40B4-BE49-F238E27FC236}">
                <a16:creationId xmlns:a16="http://schemas.microsoft.com/office/drawing/2014/main" id="{F7C7E730-DDA0-48F7-8FDD-562CC97FE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2640" r="30209" b="68080"/>
          <a:stretch/>
        </p:blipFill>
        <p:spPr bwMode="auto">
          <a:xfrm>
            <a:off x="0" y="7014"/>
            <a:ext cx="2201468" cy="6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季節のフレームイラスト｜無料イラスト・フリー素材なら「イラストAC」">
            <a:extLst>
              <a:ext uri="{FF2B5EF4-FFF2-40B4-BE49-F238E27FC236}">
                <a16:creationId xmlns:a16="http://schemas.microsoft.com/office/drawing/2014/main" id="{BF7B0C1B-5B01-46D5-9C12-19790966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-562"/>
          <a:stretch/>
        </p:blipFill>
        <p:spPr bwMode="auto">
          <a:xfrm>
            <a:off x="0" y="7893644"/>
            <a:ext cx="6921499" cy="20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8F2903B6-2530-44EC-83E6-3A39138F389A}"/>
              </a:ext>
            </a:extLst>
          </p:cNvPr>
          <p:cNvSpPr/>
          <p:nvPr/>
        </p:nvSpPr>
        <p:spPr>
          <a:xfrm>
            <a:off x="253021" y="2178721"/>
            <a:ext cx="3579793" cy="461665"/>
          </a:xfrm>
          <a:prstGeom prst="roundRect">
            <a:avLst/>
          </a:prstGeom>
          <a:solidFill>
            <a:srgbClr val="EFF9E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FF9EB"/>
              </a:solidFill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468A4500-C949-4732-ADB5-ADCDA6044744}"/>
              </a:ext>
            </a:extLst>
          </p:cNvPr>
          <p:cNvSpPr/>
          <p:nvPr/>
        </p:nvSpPr>
        <p:spPr>
          <a:xfrm>
            <a:off x="255606" y="926646"/>
            <a:ext cx="2503440" cy="46166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49794E-0847-4691-F357-6EA37BF36CBA}"/>
              </a:ext>
            </a:extLst>
          </p:cNvPr>
          <p:cNvSpPr txBox="1"/>
          <p:nvPr/>
        </p:nvSpPr>
        <p:spPr>
          <a:xfrm>
            <a:off x="224248" y="1443922"/>
            <a:ext cx="638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/>
              <a:t>主にふくらはぎに起こる</a:t>
            </a:r>
            <a:r>
              <a:rPr lang="ja-JP" altLang="ja-JP" sz="1200" b="1" dirty="0">
                <a:solidFill>
                  <a:schemeClr val="accent2"/>
                </a:solidFill>
              </a:rPr>
              <a:t>筋肉</a:t>
            </a:r>
            <a:r>
              <a:rPr lang="ja-JP" altLang="en-US" sz="1200" b="1" dirty="0">
                <a:solidFill>
                  <a:schemeClr val="accent2"/>
                </a:solidFill>
              </a:rPr>
              <a:t>の</a:t>
            </a:r>
            <a:r>
              <a:rPr lang="ja-JP" altLang="ja-JP" sz="1200" b="1" dirty="0">
                <a:solidFill>
                  <a:schemeClr val="accent2"/>
                </a:solidFill>
              </a:rPr>
              <a:t>けいれんの総称</a:t>
            </a:r>
            <a:r>
              <a:rPr lang="ja-JP" altLang="ja-JP" sz="1200" dirty="0"/>
              <a:t>で、自分の意志とは無関係に筋肉が持続的な攣縮を起こし、多くは激しい痛みを伴います。ふくらはぎの筋肉に起こる事が多いですが、そのほか足の裏・趾・太腿などでも起こります。</a:t>
            </a:r>
          </a:p>
        </p:txBody>
      </p:sp>
      <p:pic>
        <p:nvPicPr>
          <p:cNvPr id="25" name="Picture 4" descr="こむら返り・足がつったイラスト">
            <a:extLst>
              <a:ext uri="{FF2B5EF4-FFF2-40B4-BE49-F238E27FC236}">
                <a16:creationId xmlns:a16="http://schemas.microsoft.com/office/drawing/2014/main" id="{D03E3CEA-CB26-97C1-10C0-B1D6CA47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715">
            <a:off x="2191381" y="829182"/>
            <a:ext cx="746863" cy="6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1FB3E1-0624-1CF5-941C-8A45BDFA050A}"/>
              </a:ext>
            </a:extLst>
          </p:cNvPr>
          <p:cNvSpPr txBox="1"/>
          <p:nvPr/>
        </p:nvSpPr>
        <p:spPr>
          <a:xfrm>
            <a:off x="1333373" y="338735"/>
            <a:ext cx="483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のぞみ薬局新聞　令和</a:t>
            </a:r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kumimoji="1"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月号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0C04B8-DBA7-D866-BB4C-77A184299354}"/>
              </a:ext>
            </a:extLst>
          </p:cNvPr>
          <p:cNvSpPr txBox="1"/>
          <p:nvPr/>
        </p:nvSpPr>
        <p:spPr>
          <a:xfrm>
            <a:off x="2551175" y="9200419"/>
            <a:ext cx="14148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薬剤師　相原　麻由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EBC05E9-5CEF-033B-84C3-EBDD0BB061CE}"/>
              </a:ext>
            </a:extLst>
          </p:cNvPr>
          <p:cNvSpPr txBox="1"/>
          <p:nvPr/>
        </p:nvSpPr>
        <p:spPr>
          <a:xfrm>
            <a:off x="537647" y="26910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</a:t>
            </a:r>
            <a:r>
              <a:rPr lang="ja-JP" altLang="en-US" sz="1200" b="1" u="sng" dirty="0">
                <a:solidFill>
                  <a:schemeClr val="accent6">
                    <a:lumMod val="75000"/>
                  </a:schemeClr>
                </a:solidFill>
              </a:rPr>
              <a:t>①</a:t>
            </a:r>
            <a:r>
              <a:rPr lang="ja-JP" altLang="ja-JP" sz="1200" b="1" u="sng" dirty="0">
                <a:solidFill>
                  <a:schemeClr val="accent6">
                    <a:lumMod val="75000"/>
                  </a:schemeClr>
                </a:solidFill>
              </a:rPr>
              <a:t>就寝中・運動による水分不足</a:t>
            </a:r>
            <a:endParaRPr lang="en-US" altLang="ja-JP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ja-JP" altLang="ja-JP" sz="1200" dirty="0"/>
          </a:p>
          <a:p>
            <a:r>
              <a:rPr lang="ja-JP" altLang="ja-JP" sz="1200" dirty="0"/>
              <a:t>汗をかく事で、血液中のミネラルバランスが崩れ、</a:t>
            </a:r>
            <a:endParaRPr lang="en-US" altLang="ja-JP" sz="1200" dirty="0"/>
          </a:p>
          <a:p>
            <a:r>
              <a:rPr lang="ja-JP" altLang="ja-JP" sz="1200" dirty="0"/>
              <a:t>筋肉の収縮と弛緩が上手くできなくなり起こりやすくなります。</a:t>
            </a:r>
          </a:p>
          <a:p>
            <a:endParaRPr kumimoji="1" lang="ja-JP" altLang="en-US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D44B1E-1777-AEC5-0AD2-D3F3F8E24879}"/>
              </a:ext>
            </a:extLst>
          </p:cNvPr>
          <p:cNvSpPr txBox="1"/>
          <p:nvPr/>
        </p:nvSpPr>
        <p:spPr>
          <a:xfrm>
            <a:off x="524312" y="3482937"/>
            <a:ext cx="667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</a:t>
            </a:r>
            <a:r>
              <a:rPr lang="ja-JP" altLang="en-US" sz="1200" b="1" u="sng" dirty="0">
                <a:solidFill>
                  <a:schemeClr val="accent6">
                    <a:lumMod val="75000"/>
                  </a:schemeClr>
                </a:solidFill>
              </a:rPr>
              <a:t>②</a:t>
            </a:r>
            <a:r>
              <a:rPr lang="ja-JP" altLang="ja-JP" sz="1200" b="1" u="sng" dirty="0">
                <a:solidFill>
                  <a:schemeClr val="accent6">
                    <a:lumMod val="75000"/>
                  </a:schemeClr>
                </a:solidFill>
              </a:rPr>
              <a:t>体の冷えによる筋肉の緊張</a:t>
            </a:r>
            <a:endParaRPr lang="en-US" altLang="ja-JP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ja-JP" altLang="ja-JP" sz="1200" dirty="0"/>
          </a:p>
          <a:p>
            <a:r>
              <a:rPr lang="ja-JP" altLang="ja-JP" sz="1200" dirty="0"/>
              <a:t>冷えによる血行不良でイオンやエネルギーが不足する事に加えて、</a:t>
            </a:r>
            <a:endParaRPr lang="en-US" altLang="ja-JP" sz="1200" dirty="0"/>
          </a:p>
          <a:p>
            <a:r>
              <a:rPr lang="ja-JP" altLang="ja-JP" sz="1200" dirty="0"/>
              <a:t>冷えで筋肉が緊張し収縮しやすくなります。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8538E40-7A00-4CC5-D854-3B01847558EE}"/>
              </a:ext>
            </a:extLst>
          </p:cNvPr>
          <p:cNvSpPr txBox="1"/>
          <p:nvPr/>
        </p:nvSpPr>
        <p:spPr>
          <a:xfrm>
            <a:off x="524312" y="4343886"/>
            <a:ext cx="682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</a:t>
            </a:r>
            <a:r>
              <a:rPr lang="ja-JP" altLang="ja-JP" sz="1200" b="1" u="sng" dirty="0">
                <a:solidFill>
                  <a:schemeClr val="accent6">
                    <a:lumMod val="75000"/>
                  </a:schemeClr>
                </a:solidFill>
              </a:rPr>
              <a:t>③加齢による筋力の衰え</a:t>
            </a:r>
            <a:endParaRPr lang="en-US" altLang="ja-JP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ja-JP" altLang="ja-JP" sz="1200" dirty="0"/>
          </a:p>
          <a:p>
            <a:r>
              <a:rPr lang="ja-JP" altLang="ja-JP" sz="1200" dirty="0"/>
              <a:t>加齢で筋肉の量が減り、加えて血行不良や冷え、脱水傾向など、</a:t>
            </a:r>
            <a:endParaRPr lang="en-US" altLang="ja-JP" sz="1200" dirty="0"/>
          </a:p>
          <a:p>
            <a:r>
              <a:rPr lang="ja-JP" altLang="ja-JP" sz="1200" dirty="0"/>
              <a:t>様々な要因が重なりやすくなり、結果としてこむら返りが起きやすくなります</a:t>
            </a:r>
            <a:r>
              <a:rPr lang="ja-JP" altLang="en-US" sz="1200" dirty="0"/>
              <a:t>。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053F730-3B58-6668-76F9-9A4B650B8AA4}"/>
              </a:ext>
            </a:extLst>
          </p:cNvPr>
          <p:cNvSpPr txBox="1"/>
          <p:nvPr/>
        </p:nvSpPr>
        <p:spPr>
          <a:xfrm>
            <a:off x="489975" y="5216095"/>
            <a:ext cx="673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　　　</a:t>
            </a:r>
            <a:r>
              <a:rPr lang="ja-JP" altLang="ja-JP" sz="1200" b="1" u="sng" dirty="0">
                <a:solidFill>
                  <a:schemeClr val="accent6">
                    <a:lumMod val="75000"/>
                  </a:schemeClr>
                </a:solidFill>
              </a:rPr>
              <a:t>④激しい運動による筋肉の疲労</a:t>
            </a:r>
            <a:endParaRPr lang="en-US" altLang="ja-JP" sz="12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ja-JP" altLang="ja-JP" sz="1200" dirty="0"/>
          </a:p>
          <a:p>
            <a:r>
              <a:rPr lang="ja-JP" altLang="ja-JP" sz="1200" dirty="0"/>
              <a:t>激しい運動などで筋肉が疲労している場合、筋肉が急に収縮するため</a:t>
            </a:r>
            <a:endParaRPr lang="en-US" altLang="ja-JP" sz="1200" dirty="0"/>
          </a:p>
          <a:p>
            <a:r>
              <a:rPr lang="ja-JP" altLang="ja-JP" sz="1200" dirty="0"/>
              <a:t>起こりやすくなります。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9D07AF-532A-6E32-0D3F-6A4CE34D6E3E}"/>
              </a:ext>
            </a:extLst>
          </p:cNvPr>
          <p:cNvSpPr txBox="1"/>
          <p:nvPr/>
        </p:nvSpPr>
        <p:spPr>
          <a:xfrm>
            <a:off x="256024" y="2241257"/>
            <a:ext cx="3350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こむら返りが起こりやすくなる原因</a:t>
            </a:r>
          </a:p>
        </p:txBody>
      </p:sp>
      <p:pic>
        <p:nvPicPr>
          <p:cNvPr id="1026" name="Picture 2" descr="虫眼鏡を持ったお医者さんのイラスト">
            <a:extLst>
              <a:ext uri="{FF2B5EF4-FFF2-40B4-BE49-F238E27FC236}">
                <a16:creationId xmlns:a16="http://schemas.microsoft.com/office/drawing/2014/main" id="{354E2CD0-5D93-4D05-A0B2-BF8E6528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36" y="2080741"/>
            <a:ext cx="475291" cy="5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953583-8DC6-4EB8-8457-8DD5F93FD9B0}"/>
              </a:ext>
            </a:extLst>
          </p:cNvPr>
          <p:cNvSpPr txBox="1"/>
          <p:nvPr/>
        </p:nvSpPr>
        <p:spPr>
          <a:xfrm>
            <a:off x="207797" y="6114120"/>
            <a:ext cx="647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ja-JP" sz="1200" dirty="0"/>
              <a:t>こむら返りは誰にでも生じますが、中には</a:t>
            </a:r>
            <a:r>
              <a:rPr lang="ja-JP" altLang="ja-JP" sz="1200" b="1" dirty="0">
                <a:solidFill>
                  <a:schemeClr val="accent2"/>
                </a:solidFill>
              </a:rPr>
              <a:t>病気が隠れている事もある</a:t>
            </a:r>
            <a:r>
              <a:rPr lang="ja-JP" altLang="ja-JP" sz="1200" dirty="0"/>
              <a:t>為、「生活や体調に変化がないのに</a:t>
            </a:r>
            <a:r>
              <a:rPr lang="ja-JP" altLang="en-US" sz="1200" dirty="0"/>
              <a:t>、</a:t>
            </a:r>
            <a:r>
              <a:rPr lang="ja-JP" altLang="ja-JP" sz="1200" dirty="0"/>
              <a:t>最近よく足がつる」と感じる事が多い場合は</a:t>
            </a:r>
            <a:r>
              <a:rPr lang="ja-JP" altLang="ja-JP" sz="1200" b="1" dirty="0">
                <a:solidFill>
                  <a:schemeClr val="accent2"/>
                </a:solidFill>
              </a:rPr>
              <a:t>医療機関に相談</a:t>
            </a:r>
            <a:r>
              <a:rPr lang="ja-JP" altLang="ja-JP" sz="1200" dirty="0"/>
              <a:t>するように</a:t>
            </a:r>
            <a:endParaRPr lang="en-US" altLang="ja-JP" sz="1200" dirty="0"/>
          </a:p>
          <a:p>
            <a:r>
              <a:rPr lang="ja-JP" altLang="ja-JP" sz="1200" dirty="0"/>
              <a:t>しましょう。</a:t>
            </a:r>
            <a:endParaRPr kumimoji="1" lang="ja-JP" altLang="en-US" sz="1200" dirty="0"/>
          </a:p>
        </p:txBody>
      </p:sp>
      <p:pic>
        <p:nvPicPr>
          <p:cNvPr id="1048" name="Picture 24" descr="問診のイラスト（男の子）">
            <a:extLst>
              <a:ext uri="{FF2B5EF4-FFF2-40B4-BE49-F238E27FC236}">
                <a16:creationId xmlns:a16="http://schemas.microsoft.com/office/drawing/2014/main" id="{62D57B30-4524-46D0-A861-7E70D07D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15" y="6441123"/>
            <a:ext cx="765436" cy="8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EC5F14-0F14-4CFE-A82C-E0781CAC96B8}"/>
              </a:ext>
            </a:extLst>
          </p:cNvPr>
          <p:cNvSpPr txBox="1"/>
          <p:nvPr/>
        </p:nvSpPr>
        <p:spPr>
          <a:xfrm>
            <a:off x="253021" y="6752627"/>
            <a:ext cx="314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b="1" dirty="0">
                <a:solidFill>
                  <a:schemeClr val="accent2"/>
                </a:solidFill>
              </a:rPr>
              <a:t>★こむら返りが起きた時の対策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92018A2-B6E2-4138-9F89-C77DD52EC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21074"/>
              </p:ext>
            </p:extLst>
          </p:nvPr>
        </p:nvGraphicFramePr>
        <p:xfrm>
          <a:off x="527064" y="2691751"/>
          <a:ext cx="5879241" cy="336425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79241">
                  <a:extLst>
                    <a:ext uri="{9D8B030D-6E8A-4147-A177-3AD203B41FA5}">
                      <a16:colId xmlns:a16="http://schemas.microsoft.com/office/drawing/2014/main" val="1315169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19585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2372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518417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09434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419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8617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529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07732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0A9770-82E9-442D-8819-461B8438B7D6}"/>
              </a:ext>
            </a:extLst>
          </p:cNvPr>
          <p:cNvSpPr txBox="1"/>
          <p:nvPr/>
        </p:nvSpPr>
        <p:spPr>
          <a:xfrm>
            <a:off x="255606" y="976690"/>
            <a:ext cx="235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こむら返りとは？？</a:t>
            </a:r>
            <a:endParaRPr kumimoji="1" lang="en-US" altLang="ja-JP" sz="1600" b="1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1316788-3A71-466E-AB47-DF0B900E97A9}"/>
              </a:ext>
            </a:extLst>
          </p:cNvPr>
          <p:cNvGrpSpPr/>
          <p:nvPr/>
        </p:nvGrpSpPr>
        <p:grpSpPr>
          <a:xfrm>
            <a:off x="1254066" y="7392466"/>
            <a:ext cx="1074201" cy="867518"/>
            <a:chOff x="1940609" y="8519934"/>
            <a:chExt cx="1165430" cy="918839"/>
          </a:xfrm>
        </p:grpSpPr>
        <p:pic>
          <p:nvPicPr>
            <p:cNvPr id="1030" name="Picture 6" descr="柔軟体操をするおじいさんのイラスト">
              <a:extLst>
                <a:ext uri="{FF2B5EF4-FFF2-40B4-BE49-F238E27FC236}">
                  <a16:creationId xmlns:a16="http://schemas.microsoft.com/office/drawing/2014/main" id="{D205AB1F-C938-4775-8E25-5B9C36CF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40609" y="8519934"/>
              <a:ext cx="942399" cy="918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こむら返り・足がつったイラスト">
              <a:extLst>
                <a:ext uri="{FF2B5EF4-FFF2-40B4-BE49-F238E27FC236}">
                  <a16:creationId xmlns:a16="http://schemas.microsoft.com/office/drawing/2014/main" id="{030C9782-0125-47FB-9FAF-258845B0FC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04" b="89951" l="1778" r="90000">
                          <a14:foregroundMark x1="1778" y1="19363" x2="14667" y2="34559"/>
                          <a14:foregroundMark x1="29333" y1="19853" x2="33778" y2="35539"/>
                          <a14:foregroundMark x1="8667" y1="64706" x2="25279" y2="56992"/>
                          <a14:foregroundMark x1="27333" y1="17892" x2="32222" y2="37010"/>
                          <a14:backgroundMark x1="17831" y1="31934" x2="18444" y2="32598"/>
                          <a14:backgroundMark x1="18444" y1="32598" x2="18667" y2="32843"/>
                          <a14:backgroundMark x1="23556" y1="38480" x2="34000" y2="53431"/>
                          <a14:backgroundMark x1="34000" y1="53431" x2="47556" y2="63725"/>
                          <a14:backgroundMark x1="47556" y1="63725" x2="48667" y2="82353"/>
                          <a14:backgroundMark x1="48667" y1="82353" x2="40444" y2="86275"/>
                          <a14:backgroundMark x1="39778" y1="53431" x2="69111" y2="56618"/>
                          <a14:backgroundMark x1="58000" y1="61029" x2="49556" y2="78186"/>
                          <a14:backgroundMark x1="49556" y1="78186" x2="50889" y2="83824"/>
                          <a14:backgroundMark x1="78889" y1="43137" x2="60222" y2="54167"/>
                          <a14:backgroundMark x1="60222" y1="54167" x2="74000" y2="39461"/>
                          <a14:backgroundMark x1="74000" y1="39461" x2="70444" y2="60049"/>
                          <a14:backgroundMark x1="70444" y1="60049" x2="50667" y2="68137"/>
                          <a14:backgroundMark x1="50667" y1="68137" x2="55778" y2="46078"/>
                          <a14:backgroundMark x1="55778" y1="46078" x2="73556" y2="41912"/>
                          <a14:backgroundMark x1="73556" y1="41912" x2="63333" y2="62990"/>
                          <a14:backgroundMark x1="63333" y1="62990" x2="50889" y2="63480"/>
                          <a14:backgroundMark x1="72444" y1="61520" x2="56667" y2="72549"/>
                          <a14:backgroundMark x1="56667" y1="72549" x2="52000" y2="83824"/>
                          <a14:backgroundMark x1="69778" y1="58578" x2="84667" y2="69363"/>
                          <a14:backgroundMark x1="84667" y1="69363" x2="82444" y2="83088"/>
                          <a14:backgroundMark x1="76222" y1="55147" x2="88667" y2="71078"/>
                          <a14:backgroundMark x1="88667" y1="71078" x2="86889" y2="83824"/>
                          <a14:backgroundMark x1="84667" y1="64461" x2="76222" y2="52941"/>
                          <a14:backgroundMark x1="60444" y1="41912" x2="45111" y2="30392"/>
                          <a14:backgroundMark x1="74889" y1="51471" x2="63556" y2="35294"/>
                          <a14:backgroundMark x1="63556" y1="35294" x2="76889" y2="22059"/>
                          <a14:backgroundMark x1="76889" y1="22059" x2="93778" y2="36275"/>
                          <a14:backgroundMark x1="93778" y1="36275" x2="76667" y2="44118"/>
                          <a14:backgroundMark x1="76667" y1="44118" x2="69778" y2="43137"/>
                          <a14:backgroundMark x1="75778" y1="38235" x2="78444" y2="27206"/>
                          <a14:backgroundMark x1="24222" y1="37010" x2="30889" y2="55637"/>
                          <a14:backgroundMark x1="30889" y1="55637" x2="40889" y2="610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1" r="62473" b="27859"/>
            <a:stretch/>
          </p:blipFill>
          <p:spPr bwMode="auto">
            <a:xfrm rot="21299198" flipH="1">
              <a:off x="2817450" y="8819587"/>
              <a:ext cx="288589" cy="418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こむら返り・足がつったイラスト">
              <a:extLst>
                <a:ext uri="{FF2B5EF4-FFF2-40B4-BE49-F238E27FC236}">
                  <a16:creationId xmlns:a16="http://schemas.microsoft.com/office/drawing/2014/main" id="{92AC9263-C31A-4D4C-9E42-A30F5B4E59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77" t="21905" r="21164" b="67664"/>
            <a:stretch/>
          </p:blipFill>
          <p:spPr bwMode="auto">
            <a:xfrm rot="19947715">
              <a:off x="2484054" y="8797619"/>
              <a:ext cx="105621" cy="105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こむら返り・足がつったイラスト">
              <a:extLst>
                <a:ext uri="{FF2B5EF4-FFF2-40B4-BE49-F238E27FC236}">
                  <a16:creationId xmlns:a16="http://schemas.microsoft.com/office/drawing/2014/main" id="{CEA51479-FE4E-4911-A6A9-5BC4228008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4" t="79472" r="48054" b="13357"/>
            <a:stretch/>
          </p:blipFill>
          <p:spPr bwMode="auto">
            <a:xfrm rot="9928999" flipH="1" flipV="1">
              <a:off x="2459461" y="8967831"/>
              <a:ext cx="74705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こむら返り・足がつったイラスト">
              <a:extLst>
                <a:ext uri="{FF2B5EF4-FFF2-40B4-BE49-F238E27FC236}">
                  <a16:creationId xmlns:a16="http://schemas.microsoft.com/office/drawing/2014/main" id="{E3334E27-3B6A-4194-A0A1-AE24E150D8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4" t="79472" r="48054" b="13357"/>
            <a:stretch/>
          </p:blipFill>
          <p:spPr bwMode="auto">
            <a:xfrm rot="9928999" flipH="1" flipV="1">
              <a:off x="2457622" y="8937943"/>
              <a:ext cx="74705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こむら返り・足がつったイラスト">
              <a:extLst>
                <a:ext uri="{FF2B5EF4-FFF2-40B4-BE49-F238E27FC236}">
                  <a16:creationId xmlns:a16="http://schemas.microsoft.com/office/drawing/2014/main" id="{904096B3-5CBE-4D6D-8586-CC646F216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449" b="50430" l="65993" r="76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0" t="36951" r="22456" b="48072"/>
            <a:stretch/>
          </p:blipFill>
          <p:spPr bwMode="auto">
            <a:xfrm rot="9011185" flipH="1" flipV="1">
              <a:off x="2461778" y="8942976"/>
              <a:ext cx="81185" cy="85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カラフルな矢印のイラスト1">
            <a:extLst>
              <a:ext uri="{FF2B5EF4-FFF2-40B4-BE49-F238E27FC236}">
                <a16:creationId xmlns:a16="http://schemas.microsoft.com/office/drawing/2014/main" id="{5D8D2815-44F3-4A3D-88B3-176189C3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93" y="8256560"/>
            <a:ext cx="541525" cy="2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4F105C7-6628-4205-8D97-89D39B81AA04}"/>
              </a:ext>
            </a:extLst>
          </p:cNvPr>
          <p:cNvSpPr/>
          <p:nvPr/>
        </p:nvSpPr>
        <p:spPr>
          <a:xfrm>
            <a:off x="2699093" y="7531449"/>
            <a:ext cx="2801727" cy="955382"/>
          </a:xfrm>
          <a:prstGeom prst="wedgeRoundRectCallout">
            <a:avLst>
              <a:gd name="adj1" fmla="val -63518"/>
              <a:gd name="adj2" fmla="val 5706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8987B9-746B-429C-869E-8134B8CF65AF}"/>
              </a:ext>
            </a:extLst>
          </p:cNvPr>
          <p:cNvSpPr txBox="1"/>
          <p:nvPr/>
        </p:nvSpPr>
        <p:spPr>
          <a:xfrm>
            <a:off x="457374" y="7021983"/>
            <a:ext cx="629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ja-JP" altLang="en-US" sz="1200" dirty="0"/>
              <a:t>①</a:t>
            </a:r>
            <a:r>
              <a:rPr lang="ja-JP" altLang="ja-JP" sz="1200" dirty="0"/>
              <a:t>こむら返りが起きた方の足を前に伸ばして座り、片手で足のつま先をつかむ。</a:t>
            </a:r>
          </a:p>
          <a:p>
            <a:pPr lvl="0" fontAlgn="base"/>
            <a:r>
              <a:rPr lang="ja-JP" altLang="en-US" sz="1200" dirty="0"/>
              <a:t>②</a:t>
            </a:r>
            <a:r>
              <a:rPr lang="ja-JP" altLang="ja-JP" sz="1200" dirty="0"/>
              <a:t>息を吐きながらゆっくり少しずつ、足先を手前へ引っ張り、ふくらはぎを伸ばす。</a:t>
            </a:r>
            <a:endParaRPr lang="en-US" altLang="ja-JP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5611AC-A09C-48FC-AF60-55A17A2E8650}"/>
              </a:ext>
            </a:extLst>
          </p:cNvPr>
          <p:cNvSpPr txBox="1"/>
          <p:nvPr/>
        </p:nvSpPr>
        <p:spPr>
          <a:xfrm>
            <a:off x="2684435" y="7566889"/>
            <a:ext cx="28310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1050" dirty="0"/>
              <a:t>・</a:t>
            </a:r>
            <a:r>
              <a:rPr lang="ja-JP" altLang="ja-JP" sz="1050" dirty="0"/>
              <a:t>もう一方の手で</a:t>
            </a:r>
            <a:r>
              <a:rPr lang="ja-JP" altLang="ja-JP" sz="1050" b="1" dirty="0">
                <a:solidFill>
                  <a:schemeClr val="accent2"/>
                </a:solidFill>
              </a:rPr>
              <a:t>優しくさすりながら</a:t>
            </a:r>
            <a:r>
              <a:rPr lang="ja-JP" altLang="en-US" sz="1050" dirty="0"/>
              <a:t>、</a:t>
            </a:r>
            <a:endParaRPr lang="en-US" altLang="ja-JP" sz="1050" dirty="0"/>
          </a:p>
          <a:p>
            <a:pPr fontAlgn="base"/>
            <a:r>
              <a:rPr lang="ja-JP" altLang="en-US" sz="1050" dirty="0"/>
              <a:t>　</a:t>
            </a:r>
            <a:r>
              <a:rPr lang="ja-JP" altLang="ja-JP" sz="1050" dirty="0"/>
              <a:t>こむら返りが解消し、</a:t>
            </a:r>
            <a:r>
              <a:rPr lang="ja-JP" altLang="ja-JP" sz="1050" b="1" dirty="0">
                <a:solidFill>
                  <a:schemeClr val="accent2"/>
                </a:solidFill>
              </a:rPr>
              <a:t>痛みが和らぐまで</a:t>
            </a:r>
            <a:endParaRPr lang="en-US" altLang="ja-JP" sz="1050" b="1" dirty="0">
              <a:solidFill>
                <a:schemeClr val="accent2"/>
              </a:solidFill>
            </a:endParaRPr>
          </a:p>
          <a:p>
            <a:pPr fontAlgn="base"/>
            <a:r>
              <a:rPr lang="ja-JP" altLang="en-US" sz="1050" dirty="0"/>
              <a:t>　</a:t>
            </a:r>
            <a:r>
              <a:rPr lang="ja-JP" altLang="ja-JP" sz="1050" dirty="0"/>
              <a:t>続け</a:t>
            </a:r>
            <a:r>
              <a:rPr lang="ja-JP" altLang="en-US" sz="1050" dirty="0"/>
              <a:t>ましょう！</a:t>
            </a:r>
            <a:endParaRPr lang="en-US" altLang="ja-JP" sz="1050" dirty="0"/>
          </a:p>
          <a:p>
            <a:pPr fontAlgn="base"/>
            <a:r>
              <a:rPr lang="ja-JP" altLang="en-US" sz="1050" dirty="0"/>
              <a:t>・</a:t>
            </a:r>
            <a:r>
              <a:rPr lang="ja-JP" altLang="ja-JP" sz="1050" dirty="0"/>
              <a:t>くれぐれも急に引っ張らず、</a:t>
            </a:r>
            <a:r>
              <a:rPr lang="ja-JP" altLang="ja-JP" sz="1050" b="1" dirty="0">
                <a:solidFill>
                  <a:schemeClr val="accent2"/>
                </a:solidFill>
              </a:rPr>
              <a:t>ゆっくり</a:t>
            </a:r>
            <a:r>
              <a:rPr lang="ja-JP" altLang="en-US" sz="1050" dirty="0"/>
              <a:t>と</a:t>
            </a:r>
            <a:endParaRPr lang="en-US" altLang="ja-JP" sz="1050" dirty="0"/>
          </a:p>
          <a:p>
            <a:pPr fontAlgn="base"/>
            <a:r>
              <a:rPr lang="ja-JP" altLang="en-US" sz="1050" dirty="0"/>
              <a:t>　</a:t>
            </a:r>
            <a:r>
              <a:rPr lang="ja-JP" altLang="ja-JP" sz="1050" dirty="0"/>
              <a:t>行</a:t>
            </a:r>
            <a:r>
              <a:rPr lang="ja-JP" altLang="en-US" sz="1050" dirty="0"/>
              <a:t>いましょう！</a:t>
            </a:r>
            <a:endParaRPr lang="ja-JP" altLang="ja-JP" sz="105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2FE954-7F23-470D-9D21-21421EC08C39}"/>
              </a:ext>
            </a:extLst>
          </p:cNvPr>
          <p:cNvSpPr txBox="1"/>
          <p:nvPr/>
        </p:nvSpPr>
        <p:spPr>
          <a:xfrm>
            <a:off x="1100734" y="8543605"/>
            <a:ext cx="47471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※</a:t>
            </a:r>
            <a:r>
              <a:rPr lang="ja-JP" altLang="ja-JP" sz="1050" dirty="0"/>
              <a:t>手がつま先に届かない場合は、つま先</a:t>
            </a:r>
            <a:r>
              <a:rPr lang="ja-JP" altLang="en-US" sz="1050" dirty="0"/>
              <a:t>に</a:t>
            </a:r>
            <a:r>
              <a:rPr lang="ja-JP" altLang="ja-JP" sz="1050" b="1" dirty="0">
                <a:solidFill>
                  <a:schemeClr val="accent2"/>
                </a:solidFill>
              </a:rPr>
              <a:t>タオルをかけて</a:t>
            </a:r>
            <a:r>
              <a:rPr lang="ja-JP" altLang="ja-JP" sz="1050" dirty="0"/>
              <a:t>両手でゆっくり引っ張ったり、壁</a:t>
            </a:r>
            <a:r>
              <a:rPr lang="ja-JP" altLang="ja-JP" sz="1050" b="1" dirty="0">
                <a:solidFill>
                  <a:schemeClr val="accent2"/>
                </a:solidFill>
              </a:rPr>
              <a:t>に足裏を押し付けたり</a:t>
            </a:r>
            <a:r>
              <a:rPr lang="ja-JP" altLang="ja-JP" sz="1050" dirty="0"/>
              <a:t>して膝裏をゆっくり伸ば</a:t>
            </a:r>
            <a:r>
              <a:rPr lang="ja-JP" altLang="en-US" sz="1050" dirty="0"/>
              <a:t>しましょう。</a:t>
            </a:r>
            <a:endParaRPr lang="ja-JP" altLang="ja-JP" sz="1050" dirty="0"/>
          </a:p>
        </p:txBody>
      </p:sp>
      <p:pic>
        <p:nvPicPr>
          <p:cNvPr id="2050" name="Picture 2" descr="紅葉している 木 の かわいい！無料 イラスト【植物・グリーン・秋】 | 商用フリー(無料)のイラスト素材なら「イラストマンション」">
            <a:extLst>
              <a:ext uri="{FF2B5EF4-FFF2-40B4-BE49-F238E27FC236}">
                <a16:creationId xmlns:a16="http://schemas.microsoft.com/office/drawing/2014/main" id="{B2FF0C35-6F68-4913-9684-169FB8A3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6" y="1636385"/>
            <a:ext cx="1301060" cy="13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7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4FEF6C2-8F65-4E2D-A0F6-466B2E365A40}"/>
              </a:ext>
            </a:extLst>
          </p:cNvPr>
          <p:cNvSpPr txBox="1"/>
          <p:nvPr/>
        </p:nvSpPr>
        <p:spPr>
          <a:xfrm>
            <a:off x="641084" y="5635688"/>
            <a:ext cx="5640293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タンパク質</a:t>
            </a:r>
            <a:r>
              <a:rPr kumimoji="1" lang="ja-JP" altLang="en-US" sz="1200" dirty="0">
                <a:ln w="0"/>
              </a:rPr>
              <a:t>や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酢</a:t>
            </a:r>
            <a:r>
              <a:rPr kumimoji="1" lang="ja-JP" altLang="en-US" sz="1200" dirty="0">
                <a:ln w="0"/>
              </a:rPr>
              <a:t>はカルシウムの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吸収を助ける</a:t>
            </a:r>
            <a:r>
              <a:rPr kumimoji="1" lang="ja-JP" altLang="en-US" sz="1200" dirty="0">
                <a:ln w="0"/>
              </a:rPr>
              <a:t>といわれています。</a:t>
            </a:r>
            <a:endParaRPr kumimoji="1" lang="en-US" altLang="ja-JP" sz="1200" dirty="0">
              <a:ln w="0"/>
            </a:endParaRPr>
          </a:p>
          <a:p>
            <a:pPr algn="ctr"/>
            <a:r>
              <a:rPr kumimoji="1" lang="ja-JP" altLang="en-US" sz="1200" dirty="0">
                <a:ln w="0"/>
              </a:rPr>
              <a:t>そのためカルシウムを含む食材と一緒に食べるとより効果的です！</a:t>
            </a:r>
            <a:endParaRPr kumimoji="1" lang="en-US" altLang="ja-JP" sz="1200" dirty="0">
              <a:ln w="0"/>
            </a:endParaRPr>
          </a:p>
          <a:p>
            <a:pPr algn="ctr"/>
            <a:r>
              <a:rPr kumimoji="1" lang="ja-JP" altLang="en-US" sz="1200" dirty="0">
                <a:ln w="0"/>
              </a:rPr>
              <a:t>一方で、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加工品</a:t>
            </a:r>
            <a:r>
              <a:rPr kumimoji="1" lang="ja-JP" altLang="en-US" sz="1200" dirty="0">
                <a:ln w="0"/>
              </a:rPr>
              <a:t>や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インスタント食品</a:t>
            </a:r>
            <a:r>
              <a:rPr kumimoji="1" lang="ja-JP" altLang="en-US" sz="1200" dirty="0">
                <a:ln w="0"/>
              </a:rPr>
              <a:t>などに多く含まれる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リン</a:t>
            </a:r>
            <a:r>
              <a:rPr kumimoji="1" lang="ja-JP" altLang="en-US" sz="1200" dirty="0">
                <a:ln w="0"/>
              </a:rPr>
              <a:t>や、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アルコール</a:t>
            </a:r>
            <a:r>
              <a:rPr kumimoji="1" lang="ja-JP" altLang="en-US" sz="1200" dirty="0">
                <a:ln w="0"/>
              </a:rPr>
              <a:t>、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カフェイン</a:t>
            </a:r>
            <a:r>
              <a:rPr kumimoji="1" lang="ja-JP" altLang="en-US" sz="1200" dirty="0">
                <a:ln w="0"/>
              </a:rPr>
              <a:t>などはカルシウムの</a:t>
            </a:r>
            <a:r>
              <a:rPr kumimoji="1" lang="ja-JP" altLang="en-US" sz="1200" b="1" dirty="0">
                <a:ln w="0"/>
                <a:solidFill>
                  <a:schemeClr val="accent2"/>
                </a:solidFill>
              </a:rPr>
              <a:t>吸収を阻害する</a:t>
            </a:r>
            <a:r>
              <a:rPr kumimoji="1" lang="ja-JP" altLang="en-US" sz="1200" dirty="0">
                <a:ln w="0"/>
              </a:rPr>
              <a:t>ため、過剰摂取は避けましょう。</a:t>
            </a:r>
          </a:p>
        </p:txBody>
      </p:sp>
      <p:pic>
        <p:nvPicPr>
          <p:cNvPr id="79" name="Picture 4" descr="11月・秋＆ミノムシとリス・手書き風のデザイン（かわいいイラストのフレーム・飾り枠）素材と">
            <a:extLst>
              <a:ext uri="{FF2B5EF4-FFF2-40B4-BE49-F238E27FC236}">
                <a16:creationId xmlns:a16="http://schemas.microsoft.com/office/drawing/2014/main" id="{704065D5-1C66-4A1C-90A7-6A1708152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4" t="48289" r="855" b="2857"/>
          <a:stretch>
            <a:fillRect/>
          </a:stretch>
        </p:blipFill>
        <p:spPr bwMode="auto">
          <a:xfrm>
            <a:off x="4094325" y="8444850"/>
            <a:ext cx="2742108" cy="14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2" descr="秋 | フリーイラスト素材集〔イラストミント〕 - Part 4">
            <a:extLst>
              <a:ext uri="{FF2B5EF4-FFF2-40B4-BE49-F238E27FC236}">
                <a16:creationId xmlns:a16="http://schemas.microsoft.com/office/drawing/2014/main" id="{8E0C6B02-E0ED-43A9-A617-15CB5295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83" y="7148284"/>
            <a:ext cx="3526542" cy="25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秋の枠イラスト｜無料イラスト・フリー素材なら「イラストAC」">
            <a:extLst>
              <a:ext uri="{FF2B5EF4-FFF2-40B4-BE49-F238E27FC236}">
                <a16:creationId xmlns:a16="http://schemas.microsoft.com/office/drawing/2014/main" id="{E36137D4-F6C0-878C-677C-9C108C8AB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92" b="82964"/>
          <a:stretch>
            <a:fillRect/>
          </a:stretch>
        </p:blipFill>
        <p:spPr bwMode="auto">
          <a:xfrm>
            <a:off x="0" y="-8599"/>
            <a:ext cx="6942667" cy="8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7DFAD323-00A1-4958-8BEC-AF91B06E631A}"/>
              </a:ext>
            </a:extLst>
          </p:cNvPr>
          <p:cNvSpPr/>
          <p:nvPr/>
        </p:nvSpPr>
        <p:spPr>
          <a:xfrm>
            <a:off x="55207" y="745759"/>
            <a:ext cx="3858315" cy="461665"/>
          </a:xfrm>
          <a:prstGeom prst="roundRect">
            <a:avLst/>
          </a:prstGeom>
          <a:solidFill>
            <a:srgbClr val="EFF9E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FF9EB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68DF1D-A072-68C9-F57A-03E5C82F808B}"/>
              </a:ext>
            </a:extLst>
          </p:cNvPr>
          <p:cNvSpPr txBox="1"/>
          <p:nvPr/>
        </p:nvSpPr>
        <p:spPr>
          <a:xfrm>
            <a:off x="14454" y="792409"/>
            <a:ext cx="385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こむら返りを予防する食事のポイント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75EF05-7FAE-33D9-78F8-DDF6F48F1BE4}"/>
              </a:ext>
            </a:extLst>
          </p:cNvPr>
          <p:cNvSpPr txBox="1"/>
          <p:nvPr/>
        </p:nvSpPr>
        <p:spPr>
          <a:xfrm>
            <a:off x="201742" y="1641859"/>
            <a:ext cx="558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/>
              <a:t>ミネラルバランスの崩れが起こると、筋肉の収縮や弛緩がうまくいかなくなり、痙攣しやすくなります。</a:t>
            </a:r>
            <a:endParaRPr lang="en-US" altLang="ja-JP" sz="1200" dirty="0"/>
          </a:p>
          <a:p>
            <a:r>
              <a:rPr lang="ja-JP" altLang="en-US" sz="1200" dirty="0"/>
              <a:t>そのため食事で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ミネラルバランスを整える</a:t>
            </a:r>
            <a:r>
              <a:rPr lang="ja-JP" altLang="en-US" sz="1200" dirty="0"/>
              <a:t>事を心がけましょう！</a:t>
            </a:r>
            <a:endParaRPr lang="ja-JP" altLang="ja-JP" sz="1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3827D-1937-3C87-EB4E-A018ECAB8045}"/>
              </a:ext>
            </a:extLst>
          </p:cNvPr>
          <p:cNvSpPr txBox="1"/>
          <p:nvPr/>
        </p:nvSpPr>
        <p:spPr>
          <a:xfrm>
            <a:off x="201742" y="1309689"/>
            <a:ext cx="340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①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ミネラル</a:t>
            </a:r>
            <a:r>
              <a:rPr kumimoji="1" lang="ja-JP" altLang="en-US" sz="1400" dirty="0"/>
              <a:t>を豊富に含む食材を食べる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DBF47D0-3C7F-6CFC-C7B9-63D5860E329C}"/>
              </a:ext>
            </a:extLst>
          </p:cNvPr>
          <p:cNvGrpSpPr/>
          <p:nvPr/>
        </p:nvGrpSpPr>
        <p:grpSpPr>
          <a:xfrm>
            <a:off x="713881" y="2304774"/>
            <a:ext cx="3975988" cy="853126"/>
            <a:chOff x="3415905" y="720463"/>
            <a:chExt cx="3823598" cy="785588"/>
          </a:xfrm>
        </p:grpSpPr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0CC7EFF4-FBFA-8179-9F61-EC4F30F984C0}"/>
                </a:ext>
              </a:extLst>
            </p:cNvPr>
            <p:cNvSpPr/>
            <p:nvPr/>
          </p:nvSpPr>
          <p:spPr>
            <a:xfrm>
              <a:off x="3415905" y="720463"/>
              <a:ext cx="3201252" cy="759526"/>
            </a:xfrm>
            <a:prstGeom prst="wedgeRoundRectCallout">
              <a:avLst>
                <a:gd name="adj1" fmla="val 69848"/>
                <a:gd name="adj2" fmla="val 307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708F7CF-5090-581C-3E02-B04E54CEDD33}"/>
                </a:ext>
              </a:extLst>
            </p:cNvPr>
            <p:cNvSpPr txBox="1"/>
            <p:nvPr/>
          </p:nvSpPr>
          <p:spPr>
            <a:xfrm>
              <a:off x="3517318" y="805110"/>
              <a:ext cx="3722185" cy="70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200" dirty="0"/>
                <a:t>ミネラルとは</a:t>
              </a:r>
              <a:r>
                <a:rPr lang="ja-JP" altLang="ja-JP" sz="1200" b="1" dirty="0">
                  <a:solidFill>
                    <a:schemeClr val="accent2"/>
                  </a:solidFill>
                </a:rPr>
                <a:t>マグネシウム</a:t>
              </a:r>
              <a:r>
                <a:rPr lang="ja-JP" altLang="ja-JP" sz="1200" dirty="0"/>
                <a:t>や</a:t>
              </a:r>
              <a:r>
                <a:rPr lang="ja-JP" altLang="ja-JP" sz="1200" b="1" dirty="0">
                  <a:solidFill>
                    <a:schemeClr val="accent2"/>
                  </a:solidFill>
                </a:rPr>
                <a:t>カルシウム</a:t>
              </a:r>
              <a:r>
                <a:rPr lang="ja-JP" altLang="ja-JP" sz="1200" dirty="0"/>
                <a:t>、</a:t>
              </a:r>
              <a:endParaRPr lang="en-US" altLang="ja-JP" sz="1200" dirty="0"/>
            </a:p>
            <a:p>
              <a:r>
                <a:rPr lang="ja-JP" altLang="ja-JP" sz="1200" b="1" dirty="0">
                  <a:solidFill>
                    <a:schemeClr val="accent2"/>
                  </a:solidFill>
                </a:rPr>
                <a:t>カリウムなどの栄養素</a:t>
              </a:r>
              <a:r>
                <a:rPr lang="ja-JP" altLang="en-US" sz="1200" dirty="0"/>
                <a:t>のことで、</a:t>
              </a:r>
              <a:r>
                <a:rPr lang="ja-JP" altLang="ja-JP" sz="1200" dirty="0"/>
                <a:t>不足すると</a:t>
              </a:r>
              <a:endParaRPr lang="en-US" altLang="ja-JP" sz="1200" dirty="0"/>
            </a:p>
            <a:p>
              <a:r>
                <a:rPr lang="ja-JP" altLang="ja-JP" sz="1200" dirty="0"/>
                <a:t>こむら返りの原因になることがあります</a:t>
              </a:r>
              <a:r>
                <a:rPr lang="ja-JP" altLang="en-US" sz="1200" dirty="0"/>
                <a:t>！</a:t>
              </a:r>
              <a:endParaRPr kumimoji="1" lang="ja-JP" altLang="en-US" sz="1200" dirty="0"/>
            </a:p>
          </p:txBody>
        </p:sp>
      </p:grpSp>
      <p:pic>
        <p:nvPicPr>
          <p:cNvPr id="1028" name="Picture 4" descr="秋の味覚のイラスト（ぴょこ）">
            <a:extLst>
              <a:ext uri="{FF2B5EF4-FFF2-40B4-BE49-F238E27FC236}">
                <a16:creationId xmlns:a16="http://schemas.microsoft.com/office/drawing/2014/main" id="{72B3B77A-8659-5F8E-3653-411EBF71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92" y="2204866"/>
            <a:ext cx="913807" cy="9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153E97F-75A6-73B1-A50C-AD5B6B10B0D7}"/>
              </a:ext>
            </a:extLst>
          </p:cNvPr>
          <p:cNvGrpSpPr/>
          <p:nvPr/>
        </p:nvGrpSpPr>
        <p:grpSpPr>
          <a:xfrm>
            <a:off x="14454" y="3244765"/>
            <a:ext cx="2292434" cy="2256722"/>
            <a:chOff x="84973" y="2209113"/>
            <a:chExt cx="3221455" cy="2994767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830FF146-9A65-9B5E-F159-72D18EC39BB6}"/>
                </a:ext>
              </a:extLst>
            </p:cNvPr>
            <p:cNvSpPr/>
            <p:nvPr/>
          </p:nvSpPr>
          <p:spPr>
            <a:xfrm>
              <a:off x="84973" y="2209113"/>
              <a:ext cx="3221455" cy="29947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7975E3A-61AB-AEF0-CCC4-C222787C2186}"/>
                </a:ext>
              </a:extLst>
            </p:cNvPr>
            <p:cNvSpPr txBox="1"/>
            <p:nvPr/>
          </p:nvSpPr>
          <p:spPr>
            <a:xfrm>
              <a:off x="229407" y="2340354"/>
              <a:ext cx="2827421" cy="36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2"/>
                  </a:solidFill>
                </a:rPr>
                <a:t>カルシウム</a:t>
              </a:r>
              <a:r>
                <a:rPr kumimoji="1" lang="ja-JP" altLang="en-US" sz="1200" b="1" dirty="0"/>
                <a:t>を多く含む食材</a:t>
              </a:r>
            </a:p>
          </p:txBody>
        </p:sp>
        <p:pic>
          <p:nvPicPr>
            <p:cNvPr id="1038" name="Picture 14" descr="煮干しのイラスト">
              <a:extLst>
                <a:ext uri="{FF2B5EF4-FFF2-40B4-BE49-F238E27FC236}">
                  <a16:creationId xmlns:a16="http://schemas.microsoft.com/office/drawing/2014/main" id="{6D464A4B-3DAE-EE70-420A-12DC9BDB0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062" y="2874853"/>
              <a:ext cx="748550" cy="55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FBB9E97-8229-C325-9960-9FB8B0676282}"/>
                </a:ext>
              </a:extLst>
            </p:cNvPr>
            <p:cNvSpPr txBox="1"/>
            <p:nvPr/>
          </p:nvSpPr>
          <p:spPr>
            <a:xfrm>
              <a:off x="1430150" y="4717126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牛乳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343B1DC-7D49-04D5-BDD7-F567E46A8C86}"/>
                </a:ext>
              </a:extLst>
            </p:cNvPr>
            <p:cNvSpPr txBox="1"/>
            <p:nvPr/>
          </p:nvSpPr>
          <p:spPr>
            <a:xfrm>
              <a:off x="2043863" y="3483320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小魚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EC9DDD0-64CA-0622-5F79-4EE82991F746}"/>
                </a:ext>
              </a:extLst>
            </p:cNvPr>
            <p:cNvSpPr txBox="1"/>
            <p:nvPr/>
          </p:nvSpPr>
          <p:spPr>
            <a:xfrm>
              <a:off x="607246" y="3501320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小松菜</a:t>
              </a:r>
            </a:p>
          </p:txBody>
        </p:sp>
        <p:pic>
          <p:nvPicPr>
            <p:cNvPr id="1040" name="Picture 16" descr="牛乳瓶のイラスト">
              <a:extLst>
                <a:ext uri="{FF2B5EF4-FFF2-40B4-BE49-F238E27FC236}">
                  <a16:creationId xmlns:a16="http://schemas.microsoft.com/office/drawing/2014/main" id="{3A6B77A2-E492-B01B-41E5-F1B8B44C7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617" y="3854706"/>
              <a:ext cx="392166" cy="81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小松菜のイラスト">
              <a:extLst>
                <a:ext uri="{FF2B5EF4-FFF2-40B4-BE49-F238E27FC236}">
                  <a16:creationId xmlns:a16="http://schemas.microsoft.com/office/drawing/2014/main" id="{92C3D4A8-9398-B329-59A7-2DA1143CA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05" y="2889767"/>
              <a:ext cx="566669" cy="56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DA17D14-798C-B652-FED2-8D0B4D1E7A49}"/>
                </a:ext>
              </a:extLst>
            </p:cNvPr>
            <p:cNvSpPr txBox="1"/>
            <p:nvPr/>
          </p:nvSpPr>
          <p:spPr>
            <a:xfrm>
              <a:off x="2337452" y="4751392"/>
              <a:ext cx="830178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ひじき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9923C50-16FC-ADFB-E23F-01CA5CBF863B}"/>
                </a:ext>
              </a:extLst>
            </p:cNvPr>
            <p:cNvSpPr txBox="1"/>
            <p:nvPr/>
          </p:nvSpPr>
          <p:spPr>
            <a:xfrm>
              <a:off x="394604" y="4711476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豆腐</a:t>
              </a:r>
            </a:p>
          </p:txBody>
        </p:sp>
        <p:pic>
          <p:nvPicPr>
            <p:cNvPr id="1046" name="Picture 22" descr="パックに入った豆腐のイラスト">
              <a:extLst>
                <a:ext uri="{FF2B5EF4-FFF2-40B4-BE49-F238E27FC236}">
                  <a16:creationId xmlns:a16="http://schemas.microsoft.com/office/drawing/2014/main" id="{F08F685C-D285-A756-8607-1B33B82ED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4" y="4008090"/>
              <a:ext cx="658348" cy="60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干しひじきのイラスト">
              <a:extLst>
                <a:ext uri="{FF2B5EF4-FFF2-40B4-BE49-F238E27FC236}">
                  <a16:creationId xmlns:a16="http://schemas.microsoft.com/office/drawing/2014/main" id="{F4C84598-BED5-B7DB-BD10-6B415A000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335" y="3934330"/>
              <a:ext cx="750555" cy="66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5EE802D-B0C8-0F5B-813D-8CEAC358C035}"/>
              </a:ext>
            </a:extLst>
          </p:cNvPr>
          <p:cNvGrpSpPr/>
          <p:nvPr/>
        </p:nvGrpSpPr>
        <p:grpSpPr>
          <a:xfrm>
            <a:off x="4624464" y="3244765"/>
            <a:ext cx="2211969" cy="2256722"/>
            <a:chOff x="1803127" y="5355309"/>
            <a:chExt cx="3221455" cy="2994767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DA4CABF5-FEC1-8660-9569-EC7E918B1B15}"/>
                </a:ext>
              </a:extLst>
            </p:cNvPr>
            <p:cNvSpPr/>
            <p:nvPr/>
          </p:nvSpPr>
          <p:spPr>
            <a:xfrm>
              <a:off x="1803127" y="5355309"/>
              <a:ext cx="3221455" cy="29947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AE28949-9C13-ABEE-BACF-888B7A315017}"/>
                </a:ext>
              </a:extLst>
            </p:cNvPr>
            <p:cNvSpPr txBox="1"/>
            <p:nvPr/>
          </p:nvSpPr>
          <p:spPr>
            <a:xfrm>
              <a:off x="2045679" y="5515991"/>
              <a:ext cx="2827420" cy="36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2"/>
                  </a:solidFill>
                </a:rPr>
                <a:t>カリウム</a:t>
              </a:r>
              <a:r>
                <a:rPr kumimoji="1" lang="ja-JP" altLang="en-US" sz="1200" b="1" dirty="0"/>
                <a:t>を多く含む食材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1634BBA-A5FF-C3F1-EABE-B9CDEDD1CD99}"/>
                </a:ext>
              </a:extLst>
            </p:cNvPr>
            <p:cNvSpPr txBox="1"/>
            <p:nvPr/>
          </p:nvSpPr>
          <p:spPr>
            <a:xfrm>
              <a:off x="3104315" y="6712752"/>
              <a:ext cx="830179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昆布</a:t>
              </a:r>
            </a:p>
          </p:txBody>
        </p:sp>
        <p:pic>
          <p:nvPicPr>
            <p:cNvPr id="1044" name="Picture 20" descr="バナナのイラスト（フルーツ）">
              <a:extLst>
                <a:ext uri="{FF2B5EF4-FFF2-40B4-BE49-F238E27FC236}">
                  <a16:creationId xmlns:a16="http://schemas.microsoft.com/office/drawing/2014/main" id="{5C530C46-A5D4-4F0D-099D-34E170758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830" y="6108066"/>
              <a:ext cx="599591" cy="618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3374E45-B106-7605-1939-7D2094D0F59F}"/>
                </a:ext>
              </a:extLst>
            </p:cNvPr>
            <p:cNvSpPr txBox="1"/>
            <p:nvPr/>
          </p:nvSpPr>
          <p:spPr>
            <a:xfrm>
              <a:off x="2014051" y="6712752"/>
              <a:ext cx="927418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バナナ</a:t>
              </a:r>
            </a:p>
          </p:txBody>
        </p:sp>
        <p:pic>
          <p:nvPicPr>
            <p:cNvPr id="1050" name="Picture 26" descr="だし昆布のイラスト">
              <a:extLst>
                <a:ext uri="{FF2B5EF4-FFF2-40B4-BE49-F238E27FC236}">
                  <a16:creationId xmlns:a16="http://schemas.microsoft.com/office/drawing/2014/main" id="{16A9A840-F5B3-F1E7-C604-37D61DC77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004" y="6109491"/>
              <a:ext cx="599591" cy="636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さつまいものイラスト（茶）">
              <a:extLst>
                <a:ext uri="{FF2B5EF4-FFF2-40B4-BE49-F238E27FC236}">
                  <a16:creationId xmlns:a16="http://schemas.microsoft.com/office/drawing/2014/main" id="{2CE0E8DB-44D7-2B91-CACB-83E4FA99A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397" y="7150916"/>
              <a:ext cx="579606" cy="579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" name="テキスト ボックス 1026">
              <a:extLst>
                <a:ext uri="{FF2B5EF4-FFF2-40B4-BE49-F238E27FC236}">
                  <a16:creationId xmlns:a16="http://schemas.microsoft.com/office/drawing/2014/main" id="{CA7A877C-CF8E-7D8C-5458-815128017C0A}"/>
                </a:ext>
              </a:extLst>
            </p:cNvPr>
            <p:cNvSpPr txBox="1"/>
            <p:nvPr/>
          </p:nvSpPr>
          <p:spPr>
            <a:xfrm>
              <a:off x="3642599" y="7854425"/>
              <a:ext cx="830179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大豆</a:t>
              </a:r>
            </a:p>
          </p:txBody>
        </p:sp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E17B0857-D1DC-1D6D-9F6B-36FA81448324}"/>
                </a:ext>
              </a:extLst>
            </p:cNvPr>
            <p:cNvSpPr txBox="1"/>
            <p:nvPr/>
          </p:nvSpPr>
          <p:spPr>
            <a:xfrm>
              <a:off x="3868440" y="6725683"/>
              <a:ext cx="1055021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アボカド</a:t>
              </a:r>
            </a:p>
          </p:txBody>
        </p:sp>
        <p:sp>
          <p:nvSpPr>
            <p:cNvPr id="1031" name="テキスト ボックス 1030">
              <a:extLst>
                <a:ext uri="{FF2B5EF4-FFF2-40B4-BE49-F238E27FC236}">
                  <a16:creationId xmlns:a16="http://schemas.microsoft.com/office/drawing/2014/main" id="{92FBD059-0884-338F-1777-4C4F57A7DA84}"/>
                </a:ext>
              </a:extLst>
            </p:cNvPr>
            <p:cNvSpPr txBox="1"/>
            <p:nvPr/>
          </p:nvSpPr>
          <p:spPr>
            <a:xfrm>
              <a:off x="2215288" y="7844402"/>
              <a:ext cx="1315083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さつまいも</a:t>
              </a:r>
            </a:p>
          </p:txBody>
        </p:sp>
        <p:pic>
          <p:nvPicPr>
            <p:cNvPr id="1054" name="Picture 30" descr="アボカドのイラスト（フルーツ）">
              <a:extLst>
                <a:ext uri="{FF2B5EF4-FFF2-40B4-BE49-F238E27FC236}">
                  <a16:creationId xmlns:a16="http://schemas.microsoft.com/office/drawing/2014/main" id="{FB459030-1288-7AEA-97C4-2E6A95D7E3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4741" flipH="1">
              <a:off x="4030901" y="6222537"/>
              <a:ext cx="609021" cy="46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大豆のイラスト">
              <a:extLst>
                <a:ext uri="{FF2B5EF4-FFF2-40B4-BE49-F238E27FC236}">
                  <a16:creationId xmlns:a16="http://schemas.microsoft.com/office/drawing/2014/main" id="{1B7F3AB9-2706-0AE6-E1F7-6D17810C7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740" y="7150916"/>
              <a:ext cx="668003" cy="66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D0EDFAA-AE03-7408-E11E-A96980B3214D}"/>
              </a:ext>
            </a:extLst>
          </p:cNvPr>
          <p:cNvGrpSpPr/>
          <p:nvPr/>
        </p:nvGrpSpPr>
        <p:grpSpPr>
          <a:xfrm>
            <a:off x="2336237" y="3244765"/>
            <a:ext cx="2249988" cy="2256722"/>
            <a:chOff x="3479302" y="2206105"/>
            <a:chExt cx="3221455" cy="2994767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311A2B57-84A3-37B8-9E1C-8493FC7EDC29}"/>
                </a:ext>
              </a:extLst>
            </p:cNvPr>
            <p:cNvSpPr/>
            <p:nvPr/>
          </p:nvSpPr>
          <p:spPr>
            <a:xfrm>
              <a:off x="3479302" y="2206105"/>
              <a:ext cx="3221455" cy="29947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4C6C8A3-070D-F74F-74F1-B9823C085496}"/>
                </a:ext>
              </a:extLst>
            </p:cNvPr>
            <p:cNvSpPr txBox="1"/>
            <p:nvPr/>
          </p:nvSpPr>
          <p:spPr>
            <a:xfrm>
              <a:off x="4066538" y="2334012"/>
              <a:ext cx="1907820" cy="61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accent2"/>
                  </a:solidFill>
                </a:rPr>
                <a:t>マグネシウム</a:t>
              </a:r>
              <a:r>
                <a:rPr kumimoji="1" lang="ja-JP" altLang="en-US" sz="1200" b="1" dirty="0"/>
                <a:t>を</a:t>
              </a:r>
              <a:endParaRPr kumimoji="1" lang="en-US" altLang="ja-JP" sz="1200" b="1" dirty="0"/>
            </a:p>
            <a:p>
              <a:pPr algn="ctr"/>
              <a:r>
                <a:rPr kumimoji="1" lang="ja-JP" altLang="en-US" sz="1200" b="1" dirty="0"/>
                <a:t>多く含む食材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D1D54FD-407A-7DB7-346D-DB88EA20CEE0}"/>
                </a:ext>
              </a:extLst>
            </p:cNvPr>
            <p:cNvSpPr txBox="1"/>
            <p:nvPr/>
          </p:nvSpPr>
          <p:spPr>
            <a:xfrm>
              <a:off x="4507335" y="3639245"/>
              <a:ext cx="1258108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アーモンド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6649940-D4F3-6354-E591-67356F5DD397}"/>
                </a:ext>
              </a:extLst>
            </p:cNvPr>
            <p:cNvSpPr txBox="1"/>
            <p:nvPr/>
          </p:nvSpPr>
          <p:spPr>
            <a:xfrm>
              <a:off x="4134008" y="4739909"/>
              <a:ext cx="830179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納豆</a:t>
              </a:r>
            </a:p>
          </p:txBody>
        </p:sp>
        <p:pic>
          <p:nvPicPr>
            <p:cNvPr id="1034" name="Picture 10" descr="パック入りの納豆のイラスト">
              <a:extLst>
                <a:ext uri="{FF2B5EF4-FFF2-40B4-BE49-F238E27FC236}">
                  <a16:creationId xmlns:a16="http://schemas.microsoft.com/office/drawing/2014/main" id="{25041302-7DA7-56D4-7C04-9456C5885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538" y="3892847"/>
              <a:ext cx="810593" cy="844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アーモンドナッツのイラスト">
              <a:extLst>
                <a:ext uri="{FF2B5EF4-FFF2-40B4-BE49-F238E27FC236}">
                  <a16:creationId xmlns:a16="http://schemas.microsoft.com/office/drawing/2014/main" id="{B44E88ED-12B9-1212-15BC-39A5284E6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253" y="3071997"/>
              <a:ext cx="591991" cy="486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67389FC-DCDA-9D0F-AC99-E5727C645AA8}"/>
                </a:ext>
              </a:extLst>
            </p:cNvPr>
            <p:cNvSpPr txBox="1"/>
            <p:nvPr/>
          </p:nvSpPr>
          <p:spPr>
            <a:xfrm>
              <a:off x="5835388" y="3611117"/>
              <a:ext cx="830179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ごま</a:t>
              </a:r>
            </a:p>
          </p:txBody>
        </p:sp>
        <p:sp>
          <p:nvSpPr>
            <p:cNvPr id="1024" name="テキスト ボックス 1023">
              <a:extLst>
                <a:ext uri="{FF2B5EF4-FFF2-40B4-BE49-F238E27FC236}">
                  <a16:creationId xmlns:a16="http://schemas.microsoft.com/office/drawing/2014/main" id="{6EFFA360-7EFD-7FBF-85B0-2CDAF6F51447}"/>
                </a:ext>
              </a:extLst>
            </p:cNvPr>
            <p:cNvSpPr txBox="1"/>
            <p:nvPr/>
          </p:nvSpPr>
          <p:spPr>
            <a:xfrm>
              <a:off x="3554733" y="3628541"/>
              <a:ext cx="1043080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あおさ</a:t>
              </a:r>
              <a:endParaRPr kumimoji="1" lang="en-US" altLang="ja-JP" sz="1050" dirty="0"/>
            </a:p>
          </p:txBody>
        </p:sp>
        <p:sp>
          <p:nvSpPr>
            <p:cNvPr id="1025" name="テキスト ボックス 1024">
              <a:extLst>
                <a:ext uri="{FF2B5EF4-FFF2-40B4-BE49-F238E27FC236}">
                  <a16:creationId xmlns:a16="http://schemas.microsoft.com/office/drawing/2014/main" id="{1BBB4627-399F-C432-F644-02F4B70762B5}"/>
                </a:ext>
              </a:extLst>
            </p:cNvPr>
            <p:cNvSpPr txBox="1"/>
            <p:nvPr/>
          </p:nvSpPr>
          <p:spPr>
            <a:xfrm>
              <a:off x="5453293" y="4754537"/>
              <a:ext cx="1125366" cy="336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干しエビ</a:t>
              </a:r>
            </a:p>
          </p:txBody>
        </p:sp>
        <p:pic>
          <p:nvPicPr>
            <p:cNvPr id="1058" name="Picture 34" descr="干しエビ・桜えびのイラスト">
              <a:extLst>
                <a:ext uri="{FF2B5EF4-FFF2-40B4-BE49-F238E27FC236}">
                  <a16:creationId xmlns:a16="http://schemas.microsoft.com/office/drawing/2014/main" id="{779B2225-F2CF-E967-E933-A892E283D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791" y="4070928"/>
              <a:ext cx="660535" cy="597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あおさのイラスト">
              <a:extLst>
                <a:ext uri="{FF2B5EF4-FFF2-40B4-BE49-F238E27FC236}">
                  <a16:creationId xmlns:a16="http://schemas.microsoft.com/office/drawing/2014/main" id="{A1BAB171-3377-15FB-B780-2D05B717B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354" y="3019509"/>
              <a:ext cx="509517" cy="553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白胡麻 ごま 炒りごまのイラスト素材 [77818835] - PIXTA">
              <a:extLst>
                <a:ext uri="{FF2B5EF4-FFF2-40B4-BE49-F238E27FC236}">
                  <a16:creationId xmlns:a16="http://schemas.microsoft.com/office/drawing/2014/main" id="{24E61C25-606E-B699-236C-0B81E7E1D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060" y="3095027"/>
              <a:ext cx="404434" cy="47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D2B8C5B9-D66E-B143-5D5C-1C3DE3704063}"/>
              </a:ext>
            </a:extLst>
          </p:cNvPr>
          <p:cNvSpPr txBox="1"/>
          <p:nvPr/>
        </p:nvSpPr>
        <p:spPr>
          <a:xfrm>
            <a:off x="185148" y="6599548"/>
            <a:ext cx="3406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</a:rPr>
              <a:t>体を温める効果</a:t>
            </a:r>
            <a:r>
              <a:rPr kumimoji="1" lang="ja-JP" altLang="en-US" sz="1400" dirty="0"/>
              <a:t>のある食材を食べる</a:t>
            </a:r>
          </a:p>
        </p:txBody>
      </p:sp>
      <p:pic>
        <p:nvPicPr>
          <p:cNvPr id="62" name="Picture 2" descr="減塩を勧める人のイラスト">
            <a:extLst>
              <a:ext uri="{FF2B5EF4-FFF2-40B4-BE49-F238E27FC236}">
                <a16:creationId xmlns:a16="http://schemas.microsoft.com/office/drawing/2014/main" id="{2153E044-9A10-4FED-82BC-2C1693ADC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794" b="91753" l="35250" r="95750">
                        <a14:foregroundMark x1="38750" y1="56959" x2="39750" y2="71907"/>
                        <a14:foregroundMark x1="39000" y1="64175" x2="38750" y2="73454"/>
                        <a14:foregroundMark x1="35500" y1="69330" x2="35250" y2="71392"/>
                        <a14:foregroundMark x1="94250" y1="75000" x2="95750" y2="77062"/>
                        <a14:foregroundMark x1="58500" y1="33505" x2="78250" y2="32216"/>
                        <a14:foregroundMark x1="56750" y1="32216" x2="62000" y2="32474"/>
                        <a14:foregroundMark x1="66250" y1="52835" x2="71250" y2="53351"/>
                        <a14:foregroundMark x1="49750" y1="90464" x2="67000" y2="89691"/>
                        <a14:foregroundMark x1="67000" y1="89691" x2="83500" y2="91753"/>
                        <a14:foregroundMark x1="60750" y1="37371" x2="63500" y2="39433"/>
                        <a14:foregroundMark x1="73000" y1="38660" x2="75750" y2="38660"/>
                        <a14:backgroundMark x1="91000" y1="62887" x2="90250" y2="6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59"/>
          <a:stretch/>
        </p:blipFill>
        <p:spPr bwMode="auto">
          <a:xfrm>
            <a:off x="3564960" y="513011"/>
            <a:ext cx="551605" cy="8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400CEE4-A8B6-41CD-81C3-78E57D372B21}"/>
              </a:ext>
            </a:extLst>
          </p:cNvPr>
          <p:cNvSpPr txBox="1"/>
          <p:nvPr/>
        </p:nvSpPr>
        <p:spPr>
          <a:xfrm>
            <a:off x="185148" y="6918951"/>
            <a:ext cx="5823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b="1" dirty="0">
                <a:solidFill>
                  <a:schemeClr val="accent6">
                    <a:lumMod val="75000"/>
                  </a:schemeClr>
                </a:solidFill>
              </a:rPr>
              <a:t>体の冷えによる</a:t>
            </a:r>
            <a:r>
              <a:rPr lang="ja-JP" altLang="ja-JP" sz="1200" dirty="0"/>
              <a:t>筋肉の緊張</a:t>
            </a:r>
            <a:r>
              <a:rPr lang="ja-JP" altLang="en-US" sz="1200" dirty="0"/>
              <a:t>を防ぐために、体を温める効果のある食材を食事で</a:t>
            </a:r>
            <a:endParaRPr lang="en-US" altLang="ja-JP" sz="1200" dirty="0"/>
          </a:p>
          <a:p>
            <a:r>
              <a:rPr lang="ja-JP" altLang="en-US" sz="1200" dirty="0"/>
              <a:t>積極的に摂りましょう！</a:t>
            </a:r>
            <a:endParaRPr lang="en-US" altLang="ja-JP" sz="1200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E93744F-9697-4030-982E-122DEF85F269}"/>
              </a:ext>
            </a:extLst>
          </p:cNvPr>
          <p:cNvGrpSpPr/>
          <p:nvPr/>
        </p:nvGrpSpPr>
        <p:grpSpPr>
          <a:xfrm>
            <a:off x="201742" y="7398107"/>
            <a:ext cx="2702919" cy="2265987"/>
            <a:chOff x="295631" y="6421138"/>
            <a:chExt cx="2665381" cy="2354562"/>
          </a:xfrm>
        </p:grpSpPr>
        <p:sp>
          <p:nvSpPr>
            <p:cNvPr id="64" name="四角形: 角を丸くする 63">
              <a:extLst>
                <a:ext uri="{FF2B5EF4-FFF2-40B4-BE49-F238E27FC236}">
                  <a16:creationId xmlns:a16="http://schemas.microsoft.com/office/drawing/2014/main" id="{215BBDEE-EE9D-426D-A715-1620A5D16CB7}"/>
                </a:ext>
              </a:extLst>
            </p:cNvPr>
            <p:cNvSpPr/>
            <p:nvPr/>
          </p:nvSpPr>
          <p:spPr>
            <a:xfrm>
              <a:off x="295631" y="6421138"/>
              <a:ext cx="2665381" cy="23545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8" name="Picture 44" descr="ネギのイラスト（野菜）">
              <a:extLst>
                <a:ext uri="{FF2B5EF4-FFF2-40B4-BE49-F238E27FC236}">
                  <a16:creationId xmlns:a16="http://schemas.microsoft.com/office/drawing/2014/main" id="{97271B73-1677-01CB-9FC9-F2BD0736C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16" y="7690986"/>
              <a:ext cx="410580" cy="58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生姜のイラスト">
              <a:extLst>
                <a:ext uri="{FF2B5EF4-FFF2-40B4-BE49-F238E27FC236}">
                  <a16:creationId xmlns:a16="http://schemas.microsoft.com/office/drawing/2014/main" id="{55B820E6-7445-6893-F7AC-7A6ED596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479" y="7786332"/>
              <a:ext cx="356197" cy="453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にんにくのイラスト">
              <a:extLst>
                <a:ext uri="{FF2B5EF4-FFF2-40B4-BE49-F238E27FC236}">
                  <a16:creationId xmlns:a16="http://schemas.microsoft.com/office/drawing/2014/main" id="{1676EA19-EFB8-9296-4CCE-3CC550D11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3" y="7741261"/>
              <a:ext cx="510325" cy="51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テキスト ボックス 1032">
              <a:extLst>
                <a:ext uri="{FF2B5EF4-FFF2-40B4-BE49-F238E27FC236}">
                  <a16:creationId xmlns:a16="http://schemas.microsoft.com/office/drawing/2014/main" id="{5EDF217B-0B0F-864E-5225-3AD191B1CF52}"/>
                </a:ext>
              </a:extLst>
            </p:cNvPr>
            <p:cNvSpPr txBox="1"/>
            <p:nvPr/>
          </p:nvSpPr>
          <p:spPr>
            <a:xfrm>
              <a:off x="633432" y="6565554"/>
              <a:ext cx="2202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2"/>
                  </a:solidFill>
                </a:rPr>
                <a:t>体を温める</a:t>
              </a:r>
              <a:r>
                <a:rPr kumimoji="1" lang="ja-JP" altLang="en-US" sz="1200" dirty="0"/>
                <a:t>効果のある食材</a:t>
              </a:r>
            </a:p>
          </p:txBody>
        </p:sp>
        <p:sp>
          <p:nvSpPr>
            <p:cNvPr id="1035" name="テキスト ボックス 1034">
              <a:extLst>
                <a:ext uri="{FF2B5EF4-FFF2-40B4-BE49-F238E27FC236}">
                  <a16:creationId xmlns:a16="http://schemas.microsoft.com/office/drawing/2014/main" id="{A63DCAFB-1D56-39DE-3765-3127F5D61751}"/>
                </a:ext>
              </a:extLst>
            </p:cNvPr>
            <p:cNvSpPr txBox="1"/>
            <p:nvPr/>
          </p:nvSpPr>
          <p:spPr>
            <a:xfrm>
              <a:off x="520506" y="8294862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にんにく</a:t>
              </a:r>
            </a:p>
          </p:txBody>
        </p:sp>
        <p:sp>
          <p:nvSpPr>
            <p:cNvPr id="1037" name="テキスト ボックス 1036">
              <a:extLst>
                <a:ext uri="{FF2B5EF4-FFF2-40B4-BE49-F238E27FC236}">
                  <a16:creationId xmlns:a16="http://schemas.microsoft.com/office/drawing/2014/main" id="{CE67ABAF-789A-6F57-ECF2-06538A4518A5}"/>
                </a:ext>
              </a:extLst>
            </p:cNvPr>
            <p:cNvSpPr txBox="1"/>
            <p:nvPr/>
          </p:nvSpPr>
          <p:spPr>
            <a:xfrm>
              <a:off x="1387377" y="8316869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生姜</a:t>
              </a:r>
            </a:p>
          </p:txBody>
        </p:sp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566BC9B9-08D2-2724-AA70-584B16C1EA6D}"/>
                </a:ext>
              </a:extLst>
            </p:cNvPr>
            <p:cNvSpPr txBox="1"/>
            <p:nvPr/>
          </p:nvSpPr>
          <p:spPr>
            <a:xfrm>
              <a:off x="2130833" y="8328026"/>
              <a:ext cx="830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ねぎ</a:t>
              </a:r>
            </a:p>
          </p:txBody>
        </p:sp>
        <p:pic>
          <p:nvPicPr>
            <p:cNvPr id="2" name="Picture 2" descr="鶏肉のイラスト「鶏もも肉」">
              <a:extLst>
                <a:ext uri="{FF2B5EF4-FFF2-40B4-BE49-F238E27FC236}">
                  <a16:creationId xmlns:a16="http://schemas.microsoft.com/office/drawing/2014/main" id="{CEE38F70-3AA3-43E9-A5A6-70D4D25D1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02" y="7015115"/>
              <a:ext cx="630165" cy="47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カボチャのイラスト（野菜）">
              <a:extLst>
                <a:ext uri="{FF2B5EF4-FFF2-40B4-BE49-F238E27FC236}">
                  <a16:creationId xmlns:a16="http://schemas.microsoft.com/office/drawing/2014/main" id="{E7F0CB6A-B84E-4591-95A6-A17DED8D8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394" y="7019167"/>
              <a:ext cx="574373" cy="47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ニラのイラスト">
              <a:extLst>
                <a:ext uri="{FF2B5EF4-FFF2-40B4-BE49-F238E27FC236}">
                  <a16:creationId xmlns:a16="http://schemas.microsoft.com/office/drawing/2014/main" id="{FC9D4AA2-1C2C-4861-AEDB-BDB38C44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085" y="6963335"/>
              <a:ext cx="520027" cy="54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83192AF-474B-464C-A7E0-9B9B741757BC}"/>
                </a:ext>
              </a:extLst>
            </p:cNvPr>
            <p:cNvSpPr txBox="1"/>
            <p:nvPr/>
          </p:nvSpPr>
          <p:spPr>
            <a:xfrm>
              <a:off x="1405003" y="7487908"/>
              <a:ext cx="5907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ニラ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D1A1F70-4227-4A32-B811-8743EED42E28}"/>
                </a:ext>
              </a:extLst>
            </p:cNvPr>
            <p:cNvSpPr txBox="1"/>
            <p:nvPr/>
          </p:nvSpPr>
          <p:spPr>
            <a:xfrm>
              <a:off x="2039731" y="7500347"/>
              <a:ext cx="7958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かぼちゃ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BC4F8AB2-06BC-485C-A741-6F7B0887A825}"/>
                </a:ext>
              </a:extLst>
            </p:cNvPr>
            <p:cNvSpPr txBox="1"/>
            <p:nvPr/>
          </p:nvSpPr>
          <p:spPr>
            <a:xfrm>
              <a:off x="610346" y="7494040"/>
              <a:ext cx="5907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鶏肉</a:t>
              </a: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057F36A-12E5-48AE-B8BF-E9559280F88F}"/>
              </a:ext>
            </a:extLst>
          </p:cNvPr>
          <p:cNvSpPr txBox="1"/>
          <p:nvPr/>
        </p:nvSpPr>
        <p:spPr>
          <a:xfrm>
            <a:off x="438155" y="9679220"/>
            <a:ext cx="1802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管理栄養士　原　萌々花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8D28A38-1068-4D5D-BD13-321F1B912216}"/>
              </a:ext>
            </a:extLst>
          </p:cNvPr>
          <p:cNvSpPr txBox="1"/>
          <p:nvPr/>
        </p:nvSpPr>
        <p:spPr>
          <a:xfrm>
            <a:off x="3713419" y="7812063"/>
            <a:ext cx="2352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そのほかにも、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味噌</a:t>
            </a:r>
            <a:r>
              <a:rPr kumimoji="1" lang="ja-JP" altLang="en-US" sz="1200" dirty="0"/>
              <a:t>や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納豆</a:t>
            </a:r>
            <a:r>
              <a:rPr kumimoji="1" lang="ja-JP" altLang="en-US" sz="1200" dirty="0"/>
              <a:t>、</a:t>
            </a:r>
            <a:endParaRPr kumimoji="1" lang="en-US" altLang="ja-JP" sz="1200" dirty="0"/>
          </a:p>
          <a:p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キムチ</a:t>
            </a:r>
            <a:r>
              <a:rPr kumimoji="1" lang="ja-JP" altLang="en-US" sz="1200" dirty="0"/>
              <a:t>などの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</a:rPr>
              <a:t>発酵食品</a:t>
            </a:r>
            <a:r>
              <a:rPr kumimoji="1" lang="ja-JP" altLang="en-US" sz="1200" dirty="0"/>
              <a:t>は体を</a:t>
            </a:r>
            <a:endParaRPr kumimoji="1" lang="en-US" altLang="ja-JP" sz="1200" dirty="0"/>
          </a:p>
          <a:p>
            <a:r>
              <a:rPr kumimoji="1" lang="ja-JP" altLang="en-US" sz="1200" dirty="0"/>
              <a:t>温める効果があります！</a:t>
            </a:r>
            <a:endParaRPr kumimoji="1" lang="en-US" altLang="ja-JP" sz="1200" dirty="0"/>
          </a:p>
          <a:p>
            <a:r>
              <a:rPr kumimoji="1" lang="ja-JP" altLang="en-US" sz="1200" dirty="0"/>
              <a:t>これは発酵食品に含まれている</a:t>
            </a:r>
            <a:endParaRPr kumimoji="1" lang="en-US" altLang="ja-JP" sz="1200" dirty="0"/>
          </a:p>
          <a:p>
            <a:r>
              <a:rPr kumimoji="1" lang="ja-JP" altLang="en-US" sz="1200" dirty="0"/>
              <a:t>酵素が新陳代謝を促進し、体を</a:t>
            </a:r>
            <a:endParaRPr kumimoji="1" lang="en-US" altLang="ja-JP" sz="1200" dirty="0"/>
          </a:p>
          <a:p>
            <a:r>
              <a:rPr kumimoji="1" lang="ja-JP" altLang="en-US" sz="1200" dirty="0"/>
              <a:t>温めてくれるからです！</a:t>
            </a:r>
            <a:endParaRPr kumimoji="1" lang="en-US" altLang="ja-JP" sz="1200" dirty="0"/>
          </a:p>
          <a:p>
            <a:endParaRPr kumimoji="1" lang="ja-JP" altLang="en-US" sz="1200" dirty="0"/>
          </a:p>
        </p:txBody>
      </p:sp>
      <p:pic>
        <p:nvPicPr>
          <p:cNvPr id="36" name="Picture 12" descr="商用フリー・無料イラスト_秋_落ち葉とどんぐり_autumn060 - 商用OK!フリー素材集「ナイスなイラスト」">
            <a:extLst>
              <a:ext uri="{FF2B5EF4-FFF2-40B4-BE49-F238E27FC236}">
                <a16:creationId xmlns:a16="http://schemas.microsoft.com/office/drawing/2014/main" id="{3E611EB6-6199-4F04-B340-4393224A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1" y="5545439"/>
            <a:ext cx="52346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どんぐり・ドングリのイラスト・秋のイラスト-無料イラスト/フリー素材">
            <a:extLst>
              <a:ext uri="{FF2B5EF4-FFF2-40B4-BE49-F238E27FC236}">
                <a16:creationId xmlns:a16="http://schemas.microsoft.com/office/drawing/2014/main" id="{E6FD47EB-B7A1-4B5C-B105-26765186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53" y="2755124"/>
            <a:ext cx="699154" cy="3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295877B-B691-4345-B5EA-1CFE4A59601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12606" y="699438"/>
            <a:ext cx="1643652" cy="898530"/>
          </a:xfrm>
          <a:prstGeom prst="rect">
            <a:avLst/>
          </a:prstGeom>
        </p:spPr>
      </p:pic>
      <p:pic>
        <p:nvPicPr>
          <p:cNvPr id="85" name="Picture 12" descr="商用フリー・無料イラスト_秋_落ち葉とどんぐり_autumn060 - 商用OK!フリー素材集「ナイスなイラスト」">
            <a:extLst>
              <a:ext uri="{FF2B5EF4-FFF2-40B4-BE49-F238E27FC236}">
                <a16:creationId xmlns:a16="http://schemas.microsoft.com/office/drawing/2014/main" id="{24FC29B7-7954-4B54-ADC0-EA83DE4F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7" y="5555433"/>
            <a:ext cx="523463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0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D1F6DB4EF2DB2488F67A322C2B2297F" ma:contentTypeVersion="5" ma:contentTypeDescription="新しいドキュメントを作成します。" ma:contentTypeScope="" ma:versionID="8f05498a46249547698db2f6ec4189f1">
  <xsd:schema xmlns:xsd="http://www.w3.org/2001/XMLSchema" xmlns:xs="http://www.w3.org/2001/XMLSchema" xmlns:p="http://schemas.microsoft.com/office/2006/metadata/properties" xmlns:ns3="79eba230-4f3d-4b78-b81b-4fe293434776" targetNamespace="http://schemas.microsoft.com/office/2006/metadata/properties" ma:root="true" ma:fieldsID="aa48c56d1e1b50668a484bc10ad46e8c" ns3:_="">
    <xsd:import namespace="79eba230-4f3d-4b78-b81b-4fe29343477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ba230-4f3d-4b78-b81b-4fe29343477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44E6F-4F58-4EFC-B1AD-6606DBDDFE1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9eba230-4f3d-4b78-b81b-4fe29343477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CD06B9-7D21-494C-913B-A8287F0794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9449E-C523-4A3D-98B0-245815FEE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ba230-4f3d-4b78-b81b-4fe2934347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663</Words>
  <Application>Microsoft Office PowerPoint</Application>
  <PresentationFormat>A4 210 x 297 mm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HGS創英角ﾎﾟｯﾌﾟ体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本店２</dc:creator>
  <cp:lastModifiedBy>高陽店</cp:lastModifiedBy>
  <cp:revision>63</cp:revision>
  <cp:lastPrinted>2025-08-25T01:14:37Z</cp:lastPrinted>
  <dcterms:created xsi:type="dcterms:W3CDTF">2025-08-04T05:38:00Z</dcterms:created>
  <dcterms:modified xsi:type="dcterms:W3CDTF">2025-09-18T05:38:01Z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0x0101004D1F6DB4EF2DB2488F67A322C2B2297F</vt:lpwstr>
  </property>
</Properties>
</file>