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
  </p:notesMasterIdLst>
  <p:sldIdLst>
    <p:sldId id="258" r:id="rId2"/>
    <p:sldId id="257" r:id="rId3"/>
  </p:sldIdLst>
  <p:sldSz cx="7559675" cy="1069181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FDD5F2"/>
    <a:srgbClr val="DEEBF7"/>
    <a:srgbClr val="000000"/>
    <a:srgbClr val="FFFF66"/>
    <a:srgbClr val="F2FC96"/>
    <a:srgbClr val="FFFF99"/>
    <a:srgbClr val="FF89FF"/>
    <a:srgbClr val="FFD966"/>
    <a:srgbClr val="F4E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5" y="0"/>
            <a:ext cx="2971800" cy="499012"/>
          </a:xfrm>
          <a:prstGeom prst="rect">
            <a:avLst/>
          </a:prstGeom>
        </p:spPr>
        <p:txBody>
          <a:bodyPr vert="horz" lIns="91420" tIns="45710" rIns="91420" bIns="45710" rtlCol="0"/>
          <a:lstStyle>
            <a:lvl1pPr algn="r">
              <a:defRPr sz="1200"/>
            </a:lvl1pPr>
          </a:lstStyle>
          <a:p>
            <a:fld id="{24D3E252-336A-443C-AE84-8F6DA5BCC808}" type="datetimeFigureOut">
              <a:rPr kumimoji="1" lang="ja-JP" altLang="en-US" smtClean="0"/>
              <a:t>2021/6/23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71725" cy="3357562"/>
          </a:xfrm>
          <a:prstGeom prst="rect">
            <a:avLst/>
          </a:prstGeom>
          <a:noFill/>
          <a:ln w="12700">
            <a:solidFill>
              <a:prstClr val="black"/>
            </a:solidFill>
          </a:ln>
        </p:spPr>
        <p:txBody>
          <a:bodyPr vert="horz" lIns="91420" tIns="45710" rIns="91420" bIns="45710" rtlCol="0" anchor="ctr"/>
          <a:lstStyle/>
          <a:p>
            <a:endParaRPr lang="ja-JP" altLang="en-US"/>
          </a:p>
        </p:txBody>
      </p:sp>
      <p:sp>
        <p:nvSpPr>
          <p:cNvPr id="5" name="ノート プレースホルダー 4"/>
          <p:cNvSpPr>
            <a:spLocks noGrp="1"/>
          </p:cNvSpPr>
          <p:nvPr>
            <p:ph type="body" sz="quarter" idx="3"/>
          </p:nvPr>
        </p:nvSpPr>
        <p:spPr>
          <a:xfrm>
            <a:off x="685800" y="4786364"/>
            <a:ext cx="5486400" cy="3916115"/>
          </a:xfrm>
          <a:prstGeom prst="rect">
            <a:avLst/>
          </a:prstGeom>
        </p:spPr>
        <p:txBody>
          <a:bodyPr vert="horz" lIns="91420" tIns="45710" rIns="91420"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20" tIns="45710" rIns="91420"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5" y="9446678"/>
            <a:ext cx="2971800" cy="499011"/>
          </a:xfrm>
          <a:prstGeom prst="rect">
            <a:avLst/>
          </a:prstGeom>
        </p:spPr>
        <p:txBody>
          <a:bodyPr vert="horz" lIns="91420" tIns="45710" rIns="91420" bIns="45710" rtlCol="0" anchor="b"/>
          <a:lstStyle>
            <a:lvl1pPr algn="r">
              <a:defRPr sz="1200"/>
            </a:lvl1pPr>
          </a:lstStyle>
          <a:p>
            <a:fld id="{91724FC6-122C-40C7-8F53-4467445A640F}" type="slidenum">
              <a:rPr kumimoji="1" lang="ja-JP" altLang="en-US" smtClean="0"/>
              <a:t>‹#›</a:t>
            </a:fld>
            <a:endParaRPr kumimoji="1" lang="ja-JP" altLang="en-US"/>
          </a:p>
        </p:txBody>
      </p:sp>
    </p:spTree>
    <p:extLst>
      <p:ext uri="{BB962C8B-B14F-4D97-AF65-F5344CB8AC3E}">
        <p14:creationId xmlns:p14="http://schemas.microsoft.com/office/powerpoint/2010/main" val="312599916"/>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235545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400879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388347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306577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175774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104939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32806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183092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38683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140576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378C58-063E-4843-AF59-0311DF1C49A4}" type="datetimeFigureOut">
              <a:rPr kumimoji="1" lang="ja-JP" altLang="en-US" smtClean="0"/>
              <a:t>2021/6/23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429352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8378C58-063E-4843-AF59-0311DF1C49A4}" type="datetimeFigureOut">
              <a:rPr kumimoji="1" lang="ja-JP" altLang="en-US" smtClean="0"/>
              <a:t>2021/6/23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76C7109-0036-4BBB-8117-48313BA59055}" type="slidenum">
              <a:rPr kumimoji="1" lang="ja-JP" altLang="en-US" smtClean="0"/>
              <a:t>‹#›</a:t>
            </a:fld>
            <a:endParaRPr kumimoji="1" lang="ja-JP" altLang="en-US"/>
          </a:p>
        </p:txBody>
      </p:sp>
    </p:spTree>
    <p:extLst>
      <p:ext uri="{BB962C8B-B14F-4D97-AF65-F5344CB8AC3E}">
        <p14:creationId xmlns:p14="http://schemas.microsoft.com/office/powerpoint/2010/main" val="10400477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jpg"/><Relationship Id="rId21" Type="http://schemas.openxmlformats.org/officeDocument/2006/relationships/image" Target="../media/image24.png"/><Relationship Id="rId7" Type="http://schemas.openxmlformats.org/officeDocument/2006/relationships/image" Target="../media/image10.jp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FFAA2C4-EA59-4897-9A26-173313ACA433}"/>
              </a:ext>
            </a:extLst>
          </p:cNvPr>
          <p:cNvPicPr>
            <a:picLocks noChangeAspect="1"/>
          </p:cNvPicPr>
          <p:nvPr/>
        </p:nvPicPr>
        <p:blipFill rotWithShape="1">
          <a:blip r:embed="rId2">
            <a:extLst>
              <a:ext uri="{28A0092B-C50C-407E-A947-70E740481C1C}">
                <a14:useLocalDpi xmlns:a14="http://schemas.microsoft.com/office/drawing/2010/main" val="0"/>
              </a:ext>
            </a:extLst>
          </a:blip>
          <a:srcRect b="82705"/>
          <a:stretch/>
        </p:blipFill>
        <p:spPr>
          <a:xfrm>
            <a:off x="0" y="-3447"/>
            <a:ext cx="7559675" cy="1489012"/>
          </a:xfrm>
          <a:prstGeom prst="rect">
            <a:avLst/>
          </a:prstGeom>
        </p:spPr>
      </p:pic>
      <p:pic>
        <p:nvPicPr>
          <p:cNvPr id="9" name="図 8">
            <a:extLst>
              <a:ext uri="{FF2B5EF4-FFF2-40B4-BE49-F238E27FC236}">
                <a16:creationId xmlns:a16="http://schemas.microsoft.com/office/drawing/2014/main" id="{4FE05F01-E510-4DD3-97B0-4853D10FD03E}"/>
              </a:ext>
            </a:extLst>
          </p:cNvPr>
          <p:cNvPicPr>
            <a:picLocks noChangeAspect="1"/>
          </p:cNvPicPr>
          <p:nvPr/>
        </p:nvPicPr>
        <p:blipFill rotWithShape="1">
          <a:blip r:embed="rId3">
            <a:extLst>
              <a:ext uri="{28A0092B-C50C-407E-A947-70E740481C1C}">
                <a14:useLocalDpi xmlns:a14="http://schemas.microsoft.com/office/drawing/2010/main" val="0"/>
              </a:ext>
            </a:extLst>
          </a:blip>
          <a:srcRect l="3430" t="68759" r="51999"/>
          <a:stretch/>
        </p:blipFill>
        <p:spPr>
          <a:xfrm>
            <a:off x="410515" y="8169120"/>
            <a:ext cx="1786829" cy="1710469"/>
          </a:xfrm>
          <a:prstGeom prst="rect">
            <a:avLst/>
          </a:prstGeom>
        </p:spPr>
      </p:pic>
      <p:sp>
        <p:nvSpPr>
          <p:cNvPr id="4" name="テキスト ボックス 3">
            <a:extLst>
              <a:ext uri="{FF2B5EF4-FFF2-40B4-BE49-F238E27FC236}">
                <a16:creationId xmlns:a16="http://schemas.microsoft.com/office/drawing/2014/main" id="{D20D4A95-4CE6-4632-BD7B-53B3D02272BF}"/>
              </a:ext>
            </a:extLst>
          </p:cNvPr>
          <p:cNvSpPr txBox="1"/>
          <p:nvPr/>
        </p:nvSpPr>
        <p:spPr>
          <a:xfrm>
            <a:off x="1771556" y="303907"/>
            <a:ext cx="4088081" cy="660502"/>
          </a:xfrm>
          <a:prstGeom prst="rect">
            <a:avLst/>
          </a:prstGeom>
          <a:noFill/>
        </p:spPr>
        <p:txBody>
          <a:bodyPr wrap="square" rtlCol="0">
            <a:spAutoFit/>
          </a:bodyPr>
          <a:lstStyle/>
          <a:p>
            <a:r>
              <a:rPr kumimoji="1" lang="ja-JP" altLang="en-US" sz="3692" dirty="0">
                <a:latin typeface="HGP創英角ﾎﾟｯﾌﾟ体" panose="040B0A00000000000000" pitchFamily="50" charset="-128"/>
                <a:ea typeface="HGP創英角ﾎﾟｯﾌﾟ体" panose="040B0A00000000000000" pitchFamily="50" charset="-128"/>
              </a:rPr>
              <a:t>のぞみ薬局新聞</a:t>
            </a:r>
          </a:p>
        </p:txBody>
      </p:sp>
      <p:sp>
        <p:nvSpPr>
          <p:cNvPr id="5" name="テキスト ボックス 4">
            <a:extLst>
              <a:ext uri="{FF2B5EF4-FFF2-40B4-BE49-F238E27FC236}">
                <a16:creationId xmlns:a16="http://schemas.microsoft.com/office/drawing/2014/main" id="{A9419730-041A-4D4B-A8E0-721F952FC599}"/>
              </a:ext>
            </a:extLst>
          </p:cNvPr>
          <p:cNvSpPr txBox="1"/>
          <p:nvPr/>
        </p:nvSpPr>
        <p:spPr>
          <a:xfrm>
            <a:off x="5545985" y="864681"/>
            <a:ext cx="2013690" cy="348109"/>
          </a:xfrm>
          <a:prstGeom prst="rect">
            <a:avLst/>
          </a:prstGeom>
          <a:noFill/>
        </p:spPr>
        <p:txBody>
          <a:bodyPr wrap="square" rtlCol="0">
            <a:spAutoFit/>
          </a:bodyPr>
          <a:lstStyle/>
          <a:p>
            <a:r>
              <a:rPr kumimoji="1" lang="ja-JP" altLang="en-US" sz="1662" dirty="0">
                <a:latin typeface="HGP創英角ﾎﾟｯﾌﾟ体" panose="040B0A00000000000000" pitchFamily="50" charset="-128"/>
                <a:ea typeface="HGP創英角ﾎﾟｯﾌﾟ体" panose="040B0A00000000000000" pitchFamily="50" charset="-128"/>
              </a:rPr>
              <a:t>令和</a:t>
            </a:r>
            <a:r>
              <a:rPr kumimoji="1" lang="en-US" altLang="ja-JP" sz="1662" dirty="0">
                <a:latin typeface="HGP創英角ﾎﾟｯﾌﾟ体" panose="040B0A00000000000000" pitchFamily="50" charset="-128"/>
                <a:ea typeface="HGP創英角ﾎﾟｯﾌﾟ体" panose="040B0A00000000000000" pitchFamily="50" charset="-128"/>
              </a:rPr>
              <a:t>3</a:t>
            </a:r>
            <a:r>
              <a:rPr kumimoji="1" lang="ja-JP" altLang="en-US" sz="1662" dirty="0">
                <a:latin typeface="HGP創英角ﾎﾟｯﾌﾟ体" panose="040B0A00000000000000" pitchFamily="50" charset="-128"/>
                <a:ea typeface="HGP創英角ﾎﾟｯﾌﾟ体" panose="040B0A00000000000000" pitchFamily="50" charset="-128"/>
              </a:rPr>
              <a:t>年</a:t>
            </a:r>
            <a:r>
              <a:rPr kumimoji="1" lang="en-US" altLang="ja-JP" sz="1662" dirty="0">
                <a:latin typeface="HGP創英角ﾎﾟｯﾌﾟ体" panose="040B0A00000000000000" pitchFamily="50" charset="-128"/>
                <a:ea typeface="HGP創英角ﾎﾟｯﾌﾟ体" panose="040B0A00000000000000" pitchFamily="50" charset="-128"/>
              </a:rPr>
              <a:t>7</a:t>
            </a:r>
            <a:r>
              <a:rPr kumimoji="1" lang="ja-JP" altLang="en-US" sz="1662" dirty="0">
                <a:latin typeface="HGP創英角ﾎﾟｯﾌﾟ体" panose="040B0A00000000000000" pitchFamily="50" charset="-128"/>
                <a:ea typeface="HGP創英角ﾎﾟｯﾌﾟ体" panose="040B0A00000000000000" pitchFamily="50" charset="-128"/>
              </a:rPr>
              <a:t>月号</a:t>
            </a:r>
          </a:p>
        </p:txBody>
      </p:sp>
      <p:sp>
        <p:nvSpPr>
          <p:cNvPr id="7" name="テキスト ボックス 6">
            <a:extLst>
              <a:ext uri="{FF2B5EF4-FFF2-40B4-BE49-F238E27FC236}">
                <a16:creationId xmlns:a16="http://schemas.microsoft.com/office/drawing/2014/main" id="{4CBB5ACC-B02B-454A-B8E6-148C547BBE32}"/>
              </a:ext>
            </a:extLst>
          </p:cNvPr>
          <p:cNvSpPr txBox="1"/>
          <p:nvPr/>
        </p:nvSpPr>
        <p:spPr>
          <a:xfrm>
            <a:off x="675479" y="1460799"/>
            <a:ext cx="5261622" cy="816827"/>
          </a:xfrm>
          <a:prstGeom prst="rect">
            <a:avLst/>
          </a:prstGeom>
          <a:noFill/>
        </p:spPr>
        <p:txBody>
          <a:bodyPr wrap="square">
            <a:spAutoFit/>
          </a:bodyPr>
          <a:lstStyle/>
          <a:p>
            <a:r>
              <a:rPr kumimoji="1" lang="ja-JP" altLang="en-US" sz="1846" dirty="0">
                <a:solidFill>
                  <a:srgbClr val="92D050"/>
                </a:solidFill>
                <a:latin typeface="HGS創英角ｺﾞｼｯｸUB" panose="020B0900000000000000" pitchFamily="50" charset="-128"/>
                <a:ea typeface="HGS創英角ｺﾞｼｯｸUB" panose="020B0900000000000000" pitchFamily="50" charset="-128"/>
              </a:rPr>
              <a:t>熱中症は予防が大切！</a:t>
            </a:r>
          </a:p>
          <a:p>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3</a:t>
            </a:r>
            <a:r>
              <a:rPr kumimoji="1" lang="ja-JP" altLang="en-US" sz="1200" dirty="0">
                <a:latin typeface="ＭＳ ゴシック" panose="020B0609070205080204" pitchFamily="49" charset="-128"/>
                <a:ea typeface="ＭＳ ゴシック" panose="020B0609070205080204" pitchFamily="49" charset="-128"/>
              </a:rPr>
              <a:t>密」を避けながら、十分な対策をとりましょう。</a:t>
            </a:r>
          </a:p>
          <a:p>
            <a:endParaRPr kumimoji="1" lang="ja-JP" altLang="en-US" sz="1662" dirty="0"/>
          </a:p>
        </p:txBody>
      </p:sp>
      <p:sp>
        <p:nvSpPr>
          <p:cNvPr id="10" name="テキスト ボックス 9">
            <a:extLst>
              <a:ext uri="{FF2B5EF4-FFF2-40B4-BE49-F238E27FC236}">
                <a16:creationId xmlns:a16="http://schemas.microsoft.com/office/drawing/2014/main" id="{DE911B98-2501-434D-A372-4F3FC3C57CB4}"/>
              </a:ext>
            </a:extLst>
          </p:cNvPr>
          <p:cNvSpPr txBox="1"/>
          <p:nvPr/>
        </p:nvSpPr>
        <p:spPr>
          <a:xfrm>
            <a:off x="731913" y="2198771"/>
            <a:ext cx="5261622" cy="646331"/>
          </a:xfrm>
          <a:prstGeom prst="rect">
            <a:avLst/>
          </a:prstGeom>
          <a:noFill/>
        </p:spPr>
        <p:txBody>
          <a:bodyPr wrap="square">
            <a:spAutoFit/>
          </a:bodyPr>
          <a:lstStyle/>
          <a:p>
            <a:r>
              <a:rPr kumimoji="1" lang="ja-JP" altLang="en-US" sz="1200" dirty="0">
                <a:latin typeface="ＭＳ ゴシック" panose="020B0609070205080204" pitchFamily="49" charset="-128"/>
                <a:ea typeface="ＭＳ ゴシック" panose="020B0609070205080204" pitchFamily="49" charset="-128"/>
              </a:rPr>
              <a:t>熱中症は気温が高いなどの環境下で、体温調節の機能がうまく働かず、</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体内に熱がこもってしまうことで起こります。小さなお子様や高齢者</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などは、特に熱中症になりやすいため注意が必要です。</a:t>
            </a:r>
          </a:p>
        </p:txBody>
      </p:sp>
      <p:grpSp>
        <p:nvGrpSpPr>
          <p:cNvPr id="22" name="グループ化 21">
            <a:extLst>
              <a:ext uri="{FF2B5EF4-FFF2-40B4-BE49-F238E27FC236}">
                <a16:creationId xmlns:a16="http://schemas.microsoft.com/office/drawing/2014/main" id="{910C3D7C-C70C-4FDC-9A51-6E132B71F916}"/>
              </a:ext>
            </a:extLst>
          </p:cNvPr>
          <p:cNvGrpSpPr/>
          <p:nvPr/>
        </p:nvGrpSpPr>
        <p:grpSpPr>
          <a:xfrm>
            <a:off x="675479" y="3204483"/>
            <a:ext cx="7041022" cy="2518455"/>
            <a:chOff x="509532" y="3532055"/>
            <a:chExt cx="6461705" cy="2050333"/>
          </a:xfrm>
        </p:grpSpPr>
        <p:sp>
          <p:nvSpPr>
            <p:cNvPr id="21" name="四角形: 角を丸くする 20">
              <a:extLst>
                <a:ext uri="{FF2B5EF4-FFF2-40B4-BE49-F238E27FC236}">
                  <a16:creationId xmlns:a16="http://schemas.microsoft.com/office/drawing/2014/main" id="{0DCF2F9F-BCE1-42BA-8A02-2D0F62DAB3EB}"/>
                </a:ext>
              </a:extLst>
            </p:cNvPr>
            <p:cNvSpPr/>
            <p:nvPr/>
          </p:nvSpPr>
          <p:spPr>
            <a:xfrm>
              <a:off x="509532" y="3532055"/>
              <a:ext cx="5838937" cy="2050333"/>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テキスト ボックス 5">
              <a:extLst>
                <a:ext uri="{FF2B5EF4-FFF2-40B4-BE49-F238E27FC236}">
                  <a16:creationId xmlns:a16="http://schemas.microsoft.com/office/drawing/2014/main" id="{B92EB6FC-8932-41CE-815B-658FF93E7729}"/>
                </a:ext>
              </a:extLst>
            </p:cNvPr>
            <p:cNvSpPr txBox="1"/>
            <p:nvPr/>
          </p:nvSpPr>
          <p:spPr>
            <a:xfrm>
              <a:off x="792293" y="3703156"/>
              <a:ext cx="6178944" cy="1728920"/>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厚生労働省では「（労働者の熱中症対策として）作業場所の</a:t>
              </a:r>
              <a:r>
                <a:rPr kumimoji="1" lang="en-US" altLang="ja-JP" sz="1200" dirty="0">
                  <a:latin typeface="ＭＳ ゴシック" panose="020B0609070205080204" pitchFamily="49" charset="-128"/>
                  <a:ea typeface="ＭＳ ゴシック" panose="020B0609070205080204" pitchFamily="49" charset="-128"/>
                </a:rPr>
                <a:t>WBGT</a:t>
              </a:r>
              <a:r>
                <a:rPr kumimoji="1" lang="ja-JP" altLang="en-US" sz="1200" dirty="0">
                  <a:latin typeface="ＭＳ ゴシック" panose="020B0609070205080204" pitchFamily="49" charset="-128"/>
                  <a:ea typeface="ＭＳ ゴシック" panose="020B0609070205080204" pitchFamily="49" charset="-128"/>
                </a:rPr>
                <a:t>値が基準値を</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超える場合*</a:t>
              </a:r>
              <a:r>
                <a:rPr kumimoji="1" lang="en-US" altLang="ja-JP" sz="1200" dirty="0">
                  <a:latin typeface="ＭＳ ゴシック" panose="020B0609070205080204" pitchFamily="49" charset="-128"/>
                  <a:ea typeface="ＭＳ ゴシック" panose="020B0609070205080204" pitchFamily="49" charset="-128"/>
                </a:rPr>
                <a:t>1</a:t>
              </a:r>
              <a:r>
                <a:rPr kumimoji="1" lang="ja-JP" altLang="en-US" sz="1200" dirty="0">
                  <a:latin typeface="ＭＳ ゴシック" panose="020B0609070205080204" pitchFamily="49" charset="-128"/>
                  <a:ea typeface="ＭＳ ゴシック" panose="020B0609070205080204" pitchFamily="49" charset="-128"/>
                </a:rPr>
                <a:t>）には、少なくとも</a:t>
              </a:r>
              <a:r>
                <a:rPr kumimoji="1" lang="en-US" altLang="ja-JP" sz="1200" dirty="0">
                  <a:latin typeface="ＭＳ ゴシック" panose="020B0609070205080204" pitchFamily="49" charset="-128"/>
                  <a:ea typeface="ＭＳ ゴシック" panose="020B0609070205080204" pitchFamily="49" charset="-128"/>
                </a:rPr>
                <a:t>0.1</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0.2</a:t>
              </a:r>
              <a:r>
                <a:rPr kumimoji="1" lang="ja-JP" altLang="en-US" sz="1200" dirty="0">
                  <a:latin typeface="ＭＳ ゴシック" panose="020B0609070205080204" pitchFamily="49" charset="-128"/>
                  <a:ea typeface="ＭＳ ゴシック" panose="020B0609070205080204" pitchFamily="49" charset="-128"/>
                </a:rPr>
                <a:t>％の食塩水（に相当する）、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ナトリウム</a:t>
              </a:r>
              <a:r>
                <a:rPr kumimoji="1" lang="en-US" altLang="ja-JP" sz="1200" dirty="0">
                  <a:latin typeface="ＭＳ ゴシック" panose="020B0609070205080204" pitchFamily="49" charset="-128"/>
                  <a:ea typeface="ＭＳ ゴシック" panose="020B0609070205080204" pitchFamily="49" charset="-128"/>
                </a:rPr>
                <a:t>40</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80㎎/100ml</a:t>
              </a:r>
              <a:r>
                <a:rPr kumimoji="1" lang="ja-JP" altLang="en-US" sz="1200" dirty="0">
                  <a:latin typeface="ＭＳ ゴシック" panose="020B0609070205080204" pitchFamily="49" charset="-128"/>
                  <a:ea typeface="ＭＳ ゴシック" panose="020B0609070205080204" pitchFamily="49" charset="-128"/>
                </a:rPr>
                <a:t>のスポーツドリンクまたは経口補水液等を、</a:t>
              </a:r>
              <a:endParaRPr kumimoji="1" lang="en-US" altLang="ja-JP" sz="1200" dirty="0">
                <a:latin typeface="ＭＳ ゴシック" panose="020B0609070205080204" pitchFamily="49" charset="-128"/>
                <a:ea typeface="ＭＳ ゴシック" panose="020B0609070205080204" pitchFamily="49" charset="-128"/>
              </a:endParaRPr>
            </a:p>
            <a:p>
              <a:r>
                <a:rPr kumimoji="1" lang="en-US" altLang="ja-JP" sz="1200" dirty="0">
                  <a:latin typeface="ＭＳ ゴシック" panose="020B0609070205080204" pitchFamily="49" charset="-128"/>
                  <a:ea typeface="ＭＳ ゴシック" panose="020B0609070205080204" pitchFamily="49" charset="-128"/>
                </a:rPr>
                <a:t>20</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30</a:t>
              </a:r>
              <a:r>
                <a:rPr kumimoji="1" lang="ja-JP" altLang="en-US" sz="1200" dirty="0">
                  <a:latin typeface="ＭＳ ゴシック" panose="020B0609070205080204" pitchFamily="49" charset="-128"/>
                  <a:ea typeface="ＭＳ ゴシック" panose="020B0609070205080204" pitchFamily="49" charset="-128"/>
                </a:rPr>
                <a:t>分ごとにカップ</a:t>
              </a:r>
              <a:r>
                <a:rPr kumimoji="1" lang="en-US" altLang="ja-JP" sz="1200" dirty="0">
                  <a:latin typeface="ＭＳ ゴシック" panose="020B0609070205080204" pitchFamily="49" charset="-128"/>
                  <a:ea typeface="ＭＳ ゴシック" panose="020B0609070205080204" pitchFamily="49" charset="-128"/>
                </a:rPr>
                <a:t>1</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2</a:t>
              </a:r>
              <a:r>
                <a:rPr kumimoji="1" lang="ja-JP" altLang="en-US" sz="1200" dirty="0">
                  <a:latin typeface="ＭＳ ゴシック" panose="020B0609070205080204" pitchFamily="49" charset="-128"/>
                  <a:ea typeface="ＭＳ ゴシック" panose="020B0609070205080204" pitchFamily="49" charset="-128"/>
                </a:rPr>
                <a:t>杯程度を摂取することが望ましい」*</a:t>
              </a:r>
              <a:r>
                <a:rPr kumimoji="1" lang="en-US" altLang="ja-JP" sz="1200" dirty="0">
                  <a:latin typeface="ＭＳ ゴシック" panose="020B0609070205080204" pitchFamily="49" charset="-128"/>
                  <a:ea typeface="ＭＳ ゴシック" panose="020B0609070205080204" pitchFamily="49" charset="-128"/>
                </a:rPr>
                <a:t>2</a:t>
              </a:r>
              <a:r>
                <a:rPr kumimoji="1" lang="ja-JP" altLang="en-US" sz="1200" dirty="0">
                  <a:latin typeface="ＭＳ ゴシック" panose="020B0609070205080204" pitchFamily="49" charset="-128"/>
                  <a:ea typeface="ＭＳ ゴシック" panose="020B0609070205080204" pitchFamily="49" charset="-128"/>
                </a:rPr>
                <a:t>）としています。</a:t>
              </a:r>
            </a:p>
            <a:p>
              <a:r>
                <a:rPr kumimoji="1" lang="ja-JP" altLang="en-US" sz="1200" dirty="0">
                  <a:latin typeface="ＭＳ ゴシック" panose="020B0609070205080204" pitchFamily="49" charset="-128"/>
                  <a:ea typeface="ＭＳ ゴシック" panose="020B0609070205080204" pitchFamily="49" charset="-128"/>
                </a:rPr>
                <a:t>（ナトリウム</a:t>
              </a:r>
              <a:r>
                <a:rPr kumimoji="1" lang="en-US" altLang="ja-JP" sz="1200" dirty="0">
                  <a:latin typeface="ＭＳ ゴシック" panose="020B0609070205080204" pitchFamily="49" charset="-128"/>
                  <a:ea typeface="ＭＳ ゴシック" panose="020B0609070205080204" pitchFamily="49" charset="-128"/>
                </a:rPr>
                <a:t>40-80㎎/100ml</a:t>
              </a:r>
              <a:r>
                <a:rPr kumimoji="1" lang="ja-JP" altLang="en-US" sz="1200" dirty="0">
                  <a:latin typeface="ＭＳ ゴシック" panose="020B0609070205080204" pitchFamily="49" charset="-128"/>
                  <a:ea typeface="ＭＳ ゴシック" panose="020B0609070205080204" pitchFamily="49" charset="-128"/>
                </a:rPr>
                <a:t>は食塩として</a:t>
              </a:r>
              <a:r>
                <a:rPr kumimoji="1" lang="en-US" altLang="ja-JP" sz="1200" dirty="0">
                  <a:latin typeface="ＭＳ ゴシック" panose="020B0609070205080204" pitchFamily="49" charset="-128"/>
                  <a:ea typeface="ＭＳ ゴシック" panose="020B0609070205080204" pitchFamily="49" charset="-128"/>
                </a:rPr>
                <a:t>0.1-0.2g/100ml</a:t>
              </a:r>
              <a:r>
                <a:rPr kumimoji="1" lang="ja-JP" altLang="en-US" sz="1200" dirty="0">
                  <a:latin typeface="ＭＳ ゴシック" panose="020B0609070205080204" pitchFamily="49" charset="-128"/>
                  <a:ea typeface="ＭＳ ゴシック" panose="020B0609070205080204" pitchFamily="49" charset="-128"/>
                </a:rPr>
                <a:t>）</a:t>
              </a:r>
            </a:p>
            <a:p>
              <a:endParaRPr kumimoji="1" lang="ja-JP" altLang="en-US" sz="1200" dirty="0">
                <a:latin typeface="ＭＳ ゴシック" panose="020B0609070205080204" pitchFamily="49" charset="-128"/>
                <a:ea typeface="ＭＳ ゴシック" panose="020B0609070205080204" pitchFamily="49" charset="-128"/>
              </a:endParaRPr>
            </a:p>
            <a:p>
              <a:r>
                <a:rPr kumimoji="1" lang="en-US" altLang="ja-JP" sz="1200" dirty="0">
                  <a:latin typeface="ＭＳ ゴシック" panose="020B0609070205080204" pitchFamily="49" charset="-128"/>
                  <a:ea typeface="ＭＳ ゴシック" panose="020B0609070205080204" pitchFamily="49" charset="-128"/>
                </a:rPr>
                <a:t>1</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WBGT</a:t>
              </a:r>
              <a:r>
                <a:rPr kumimoji="1" lang="ja-JP" altLang="en-US" sz="1200" dirty="0">
                  <a:latin typeface="ＭＳ ゴシック" panose="020B0609070205080204" pitchFamily="49" charset="-128"/>
                  <a:ea typeface="ＭＳ ゴシック" panose="020B0609070205080204" pitchFamily="49" charset="-128"/>
                </a:rPr>
                <a:t>値：湿球黒球温度。暑さ指数ともいう。気温だけでなく、湿度、輻射熱も</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考慮されている。</a:t>
              </a:r>
            </a:p>
            <a:p>
              <a:r>
                <a:rPr kumimoji="1" lang="en-US" altLang="ja-JP" sz="1200" dirty="0">
                  <a:latin typeface="ＭＳ ゴシック" panose="020B0609070205080204" pitchFamily="49" charset="-128"/>
                  <a:ea typeface="ＭＳ ゴシック" panose="020B0609070205080204" pitchFamily="49" charset="-128"/>
                </a:rPr>
                <a:t>WBGT</a:t>
              </a:r>
              <a:r>
                <a:rPr kumimoji="1" lang="ja-JP" altLang="en-US" sz="1200" dirty="0">
                  <a:latin typeface="ＭＳ ゴシック" panose="020B0609070205080204" pitchFamily="49" charset="-128"/>
                  <a:ea typeface="ＭＳ ゴシック" panose="020B0609070205080204" pitchFamily="49" charset="-128"/>
                </a:rPr>
                <a:t>値で</a:t>
              </a:r>
              <a:r>
                <a:rPr kumimoji="1" lang="en-US" altLang="ja-JP" sz="1200" dirty="0">
                  <a:latin typeface="ＭＳ ゴシック" panose="020B0609070205080204" pitchFamily="49" charset="-128"/>
                  <a:ea typeface="ＭＳ ゴシック" panose="020B0609070205080204" pitchFamily="49" charset="-128"/>
                </a:rPr>
                <a:t>28</a:t>
              </a:r>
              <a:r>
                <a:rPr kumimoji="1" lang="ja-JP" altLang="en-US" sz="1200" dirty="0">
                  <a:latin typeface="ＭＳ ゴシック" panose="020B0609070205080204" pitchFamily="49" charset="-128"/>
                  <a:ea typeface="ＭＳ ゴシック" panose="020B0609070205080204" pitchFamily="49" charset="-128"/>
                </a:rPr>
                <a:t>度以上（気温としてはおおよそ</a:t>
              </a:r>
              <a:r>
                <a:rPr kumimoji="1" lang="en-US" altLang="ja-JP" sz="1200" dirty="0">
                  <a:latin typeface="ＭＳ ゴシック" panose="020B0609070205080204" pitchFamily="49" charset="-128"/>
                  <a:ea typeface="ＭＳ ゴシック" panose="020B0609070205080204" pitchFamily="49" charset="-128"/>
                </a:rPr>
                <a:t>31</a:t>
              </a:r>
              <a:r>
                <a:rPr kumimoji="1" lang="ja-JP" altLang="en-US" sz="1200" dirty="0">
                  <a:latin typeface="ＭＳ ゴシック" panose="020B0609070205080204" pitchFamily="49" charset="-128"/>
                  <a:ea typeface="ＭＳ ゴシック" panose="020B0609070205080204" pitchFamily="49" charset="-128"/>
                </a:rPr>
                <a:t>度以上）から厳重警戒レベルとなり、</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活発な活動をしなくても熱中症になる危険性があるとされています。</a:t>
              </a:r>
            </a:p>
            <a:p>
              <a:r>
                <a:rPr kumimoji="1" lang="ja-JP" altLang="en-US" sz="1200" dirty="0">
                  <a:latin typeface="ＭＳ ゴシック" panose="020B0609070205080204" pitchFamily="49" charset="-128"/>
                  <a:ea typeface="ＭＳ ゴシック" panose="020B0609070205080204" pitchFamily="49" charset="-128"/>
                </a:rPr>
                <a:t>環境省：「熱中症予防情報サイト　暑さ指数（</a:t>
              </a:r>
              <a:r>
                <a:rPr kumimoji="1" lang="en-US" altLang="ja-JP" sz="1200" dirty="0">
                  <a:latin typeface="ＭＳ ゴシック" panose="020B0609070205080204" pitchFamily="49" charset="-128"/>
                  <a:ea typeface="ＭＳ ゴシック" panose="020B0609070205080204" pitchFamily="49" charset="-128"/>
                </a:rPr>
                <a:t>WBGT</a:t>
              </a:r>
              <a:r>
                <a:rPr kumimoji="1" lang="ja-JP" altLang="en-US" sz="1200" dirty="0">
                  <a:latin typeface="ＭＳ ゴシック" panose="020B0609070205080204" pitchFamily="49" charset="-128"/>
                  <a:ea typeface="ＭＳ ゴシック" panose="020B0609070205080204" pitchFamily="49" charset="-128"/>
                </a:rPr>
                <a:t>）とは？」より</a:t>
              </a:r>
            </a:p>
          </p:txBody>
        </p:sp>
      </p:grpSp>
      <p:sp>
        <p:nvSpPr>
          <p:cNvPr id="13" name="テキスト ボックス 12">
            <a:extLst>
              <a:ext uri="{FF2B5EF4-FFF2-40B4-BE49-F238E27FC236}">
                <a16:creationId xmlns:a16="http://schemas.microsoft.com/office/drawing/2014/main" id="{BE7D3E7A-8576-416F-9B77-780DE2B69544}"/>
              </a:ext>
            </a:extLst>
          </p:cNvPr>
          <p:cNvSpPr txBox="1"/>
          <p:nvPr/>
        </p:nvSpPr>
        <p:spPr>
          <a:xfrm>
            <a:off x="685749" y="6012313"/>
            <a:ext cx="5546715" cy="2095189"/>
          </a:xfrm>
          <a:prstGeom prst="rect">
            <a:avLst/>
          </a:prstGeom>
          <a:noFill/>
        </p:spPr>
        <p:txBody>
          <a:bodyPr wrap="square">
            <a:spAutoFit/>
          </a:bodyPr>
          <a:lstStyle/>
          <a:p>
            <a:r>
              <a:rPr kumimoji="1" lang="ja-JP" altLang="en-US" sz="1200" dirty="0">
                <a:latin typeface="ＭＳ ゴシック" panose="020B0609070205080204" pitchFamily="49" charset="-128"/>
                <a:ea typeface="ＭＳ ゴシック" panose="020B0609070205080204" pitchFamily="49" charset="-128"/>
              </a:rPr>
              <a:t>適度な濃度の食塩水でも水分とナトリウムを補給することができますが、</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適量の糖が含まれていると体内への水分とナトリウムの吸収を助ける為、</a:t>
            </a:r>
          </a:p>
          <a:p>
            <a:r>
              <a:rPr kumimoji="1" lang="ja-JP" altLang="en-US" sz="1200" dirty="0">
                <a:solidFill>
                  <a:schemeClr val="accent5">
                    <a:lumMod val="75000"/>
                  </a:schemeClr>
                </a:solidFill>
                <a:latin typeface="ＭＳ ゴシック" panose="020B0609070205080204" pitchFamily="49" charset="-128"/>
                <a:ea typeface="ＭＳ ゴシック" panose="020B0609070205080204" pitchFamily="49" charset="-128"/>
              </a:rPr>
              <a:t>スポーツドリンク</a:t>
            </a:r>
            <a:r>
              <a:rPr kumimoji="1" lang="ja-JP" altLang="en-US" sz="1200" dirty="0">
                <a:latin typeface="ＭＳ ゴシック" panose="020B0609070205080204" pitchFamily="49" charset="-128"/>
                <a:ea typeface="ＭＳ ゴシック" panose="020B0609070205080204" pitchFamily="49" charset="-128"/>
              </a:rPr>
              <a:t>や</a:t>
            </a:r>
            <a:r>
              <a:rPr kumimoji="1" lang="ja-JP" altLang="en-US" sz="1200" dirty="0">
                <a:solidFill>
                  <a:schemeClr val="accent5">
                    <a:lumMod val="75000"/>
                  </a:schemeClr>
                </a:solidFill>
                <a:latin typeface="ＭＳ ゴシック" panose="020B0609070205080204" pitchFamily="49" charset="-128"/>
                <a:ea typeface="ＭＳ ゴシック" panose="020B0609070205080204" pitchFamily="49" charset="-128"/>
              </a:rPr>
              <a:t>経口補水液</a:t>
            </a:r>
            <a:r>
              <a:rPr kumimoji="1" lang="ja-JP" altLang="en-US" sz="1200" dirty="0">
                <a:latin typeface="ＭＳ ゴシック" panose="020B0609070205080204" pitchFamily="49" charset="-128"/>
                <a:ea typeface="ＭＳ ゴシック" panose="020B0609070205080204" pitchFamily="49" charset="-128"/>
              </a:rPr>
              <a:t>は熱中症対策として有効です。</a:t>
            </a:r>
          </a:p>
          <a:p>
            <a:endParaRPr kumimoji="1" lang="ja-JP" altLang="en-US"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日頃の水分補給として、おすすめの飲料は「</a:t>
            </a:r>
            <a:r>
              <a:rPr kumimoji="1" lang="ja-JP" altLang="en-US" sz="1200" dirty="0">
                <a:solidFill>
                  <a:schemeClr val="accent2">
                    <a:lumMod val="75000"/>
                  </a:schemeClr>
                </a:solidFill>
                <a:latin typeface="ＭＳ ゴシック" panose="020B0609070205080204" pitchFamily="49" charset="-128"/>
                <a:ea typeface="ＭＳ ゴシック" panose="020B0609070205080204" pitchFamily="49" charset="-128"/>
              </a:rPr>
              <a:t>ミネラル入り麦茶！</a:t>
            </a:r>
            <a:r>
              <a:rPr kumimoji="1" lang="ja-JP" altLang="en-US" sz="1200" dirty="0">
                <a:latin typeface="ＭＳ ゴシック" panose="020B0609070205080204" pitchFamily="49" charset="-128"/>
                <a:ea typeface="ＭＳ ゴシック" panose="020B0609070205080204" pitchFamily="49" charset="-128"/>
              </a:rPr>
              <a:t>」</a:t>
            </a:r>
          </a:p>
          <a:p>
            <a:endParaRPr kumimoji="1" lang="ja-JP" altLang="en-US"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麦茶にはミネラルが含まれている上、ノンカフェイン。　</a:t>
            </a:r>
          </a:p>
          <a:p>
            <a:r>
              <a:rPr kumimoji="1" lang="ja-JP" altLang="en-US" sz="1200" dirty="0">
                <a:latin typeface="ＭＳ ゴシック" panose="020B0609070205080204" pitchFamily="49" charset="-128"/>
                <a:ea typeface="ＭＳ ゴシック" panose="020B0609070205080204" pitchFamily="49" charset="-128"/>
              </a:rPr>
              <a:t>小さなお子様や高齢者などでも安心です。</a:t>
            </a:r>
          </a:p>
          <a:p>
            <a:r>
              <a:rPr kumimoji="1" lang="ja-JP" altLang="en-US" sz="1200" dirty="0">
                <a:latin typeface="ＭＳ ゴシック" panose="020B0609070205080204" pitchFamily="49" charset="-128"/>
                <a:ea typeface="ＭＳ ゴシック" panose="020B0609070205080204" pitchFamily="49" charset="-128"/>
              </a:rPr>
              <a:t>ただし、塩分は含まれていないので、塩飴、塩タブレット、塩せんべい等と</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一緒にとると良いでしょう。</a:t>
            </a:r>
          </a:p>
          <a:p>
            <a:endParaRPr kumimoji="1" lang="ja-JP" altLang="en-US" sz="1015" dirty="0">
              <a:latin typeface="HGｺﾞｼｯｸM" panose="020B0609000000000000" pitchFamily="49" charset="-128"/>
              <a:ea typeface="HGｺﾞｼｯｸM" panose="020B0609000000000000" pitchFamily="49" charset="-128"/>
            </a:endParaRPr>
          </a:p>
        </p:txBody>
      </p:sp>
      <p:sp>
        <p:nvSpPr>
          <p:cNvPr id="15" name="テキスト ボックス 14">
            <a:extLst>
              <a:ext uri="{FF2B5EF4-FFF2-40B4-BE49-F238E27FC236}">
                <a16:creationId xmlns:a16="http://schemas.microsoft.com/office/drawing/2014/main" id="{1DC2E926-78AF-4E14-B1FB-07FFA872EB29}"/>
              </a:ext>
            </a:extLst>
          </p:cNvPr>
          <p:cNvSpPr txBox="1"/>
          <p:nvPr/>
        </p:nvSpPr>
        <p:spPr>
          <a:xfrm>
            <a:off x="3540022" y="8107502"/>
            <a:ext cx="3477026" cy="1569660"/>
          </a:xfrm>
          <a:prstGeom prst="rect">
            <a:avLst/>
          </a:prstGeom>
          <a:noFill/>
        </p:spPr>
        <p:txBody>
          <a:bodyPr wrap="square">
            <a:spAutoFit/>
          </a:bodyPr>
          <a:lstStyle/>
          <a:p>
            <a:r>
              <a:rPr kumimoji="1" lang="ja-JP" altLang="en-US" sz="1200" dirty="0">
                <a:latin typeface="ＭＳ ゴシック" panose="020B0609070205080204" pitchFamily="49" charset="-128"/>
                <a:ea typeface="ＭＳ ゴシック" panose="020B0609070205080204" pitchFamily="49" charset="-128"/>
              </a:rPr>
              <a:t>熱中症の予防は「のどが渇いた」と感じる前の</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「こまめな水分補給」が鉄則。</a:t>
            </a:r>
            <a:endParaRPr kumimoji="1" lang="en-US" altLang="ja-JP" sz="1200" dirty="0">
              <a:latin typeface="ＭＳ ゴシック" panose="020B0609070205080204" pitchFamily="49" charset="-128"/>
              <a:ea typeface="ＭＳ ゴシック" panose="020B0609070205080204" pitchFamily="49" charset="-128"/>
            </a:endParaRPr>
          </a:p>
          <a:p>
            <a:endParaRPr kumimoji="1" lang="ja-JP" altLang="en-US"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外出時は常に水筒かペットボトルを持ち歩き、</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日常生活では水、麦茶を、運動時やレジャーで</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長時間外にいるときはスポーツドリンクを、</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高熱や明らかに脱水症状がある場合は</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経口補水液を飲み、病院を受診しましょう。</a:t>
            </a:r>
          </a:p>
        </p:txBody>
      </p:sp>
      <p:pic>
        <p:nvPicPr>
          <p:cNvPr id="17" name="図 16">
            <a:extLst>
              <a:ext uri="{FF2B5EF4-FFF2-40B4-BE49-F238E27FC236}">
                <a16:creationId xmlns:a16="http://schemas.microsoft.com/office/drawing/2014/main" id="{B552E8B3-FFDB-472A-80AD-B3FA3C6BD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859" y="1476145"/>
            <a:ext cx="1583155" cy="1501897"/>
          </a:xfrm>
          <a:prstGeom prst="rect">
            <a:avLst/>
          </a:prstGeom>
        </p:spPr>
      </p:pic>
      <p:pic>
        <p:nvPicPr>
          <p:cNvPr id="19" name="図 18">
            <a:extLst>
              <a:ext uri="{FF2B5EF4-FFF2-40B4-BE49-F238E27FC236}">
                <a16:creationId xmlns:a16="http://schemas.microsoft.com/office/drawing/2014/main" id="{EC105217-DA11-4922-B1B6-78B3C2698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902" y="6354654"/>
            <a:ext cx="1558321" cy="1558321"/>
          </a:xfrm>
          <a:prstGeom prst="rect">
            <a:avLst/>
          </a:prstGeom>
        </p:spPr>
      </p:pic>
      <p:sp>
        <p:nvSpPr>
          <p:cNvPr id="8" name="テキスト ボックス 7">
            <a:extLst>
              <a:ext uri="{FF2B5EF4-FFF2-40B4-BE49-F238E27FC236}">
                <a16:creationId xmlns:a16="http://schemas.microsoft.com/office/drawing/2014/main" id="{F93A604B-909C-4AC7-BD31-E304E47E6C48}"/>
              </a:ext>
            </a:extLst>
          </p:cNvPr>
          <p:cNvSpPr txBox="1"/>
          <p:nvPr/>
        </p:nvSpPr>
        <p:spPr>
          <a:xfrm>
            <a:off x="5463902" y="9941208"/>
            <a:ext cx="2509823" cy="276999"/>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薬剤師：藤田　和子</a:t>
            </a:r>
          </a:p>
        </p:txBody>
      </p:sp>
      <p:pic>
        <p:nvPicPr>
          <p:cNvPr id="14" name="図 13">
            <a:extLst>
              <a:ext uri="{FF2B5EF4-FFF2-40B4-BE49-F238E27FC236}">
                <a16:creationId xmlns:a16="http://schemas.microsoft.com/office/drawing/2014/main" id="{59D660D1-2079-441E-B84E-EDCC7A2D3D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4316" y="7924797"/>
            <a:ext cx="1474790" cy="1934151"/>
          </a:xfrm>
          <a:prstGeom prst="rect">
            <a:avLst/>
          </a:prstGeom>
        </p:spPr>
      </p:pic>
    </p:spTree>
    <p:extLst>
      <p:ext uri="{BB962C8B-B14F-4D97-AF65-F5344CB8AC3E}">
        <p14:creationId xmlns:p14="http://schemas.microsoft.com/office/powerpoint/2010/main" val="357535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C3EDDBE8-92D8-4147-8DD2-3B38334F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305" y="7722693"/>
            <a:ext cx="3392507" cy="2513842"/>
          </a:xfrm>
          <a:prstGeom prst="rect">
            <a:avLst/>
          </a:prstGeom>
        </p:spPr>
      </p:pic>
      <p:pic>
        <p:nvPicPr>
          <p:cNvPr id="17" name="図 16">
            <a:extLst>
              <a:ext uri="{FF2B5EF4-FFF2-40B4-BE49-F238E27FC236}">
                <a16:creationId xmlns:a16="http://schemas.microsoft.com/office/drawing/2014/main" id="{658B18B3-20F5-4BA7-8A5A-EF72D49ED588}"/>
              </a:ext>
            </a:extLst>
          </p:cNvPr>
          <p:cNvPicPr>
            <a:picLocks noChangeAspect="1"/>
          </p:cNvPicPr>
          <p:nvPr/>
        </p:nvPicPr>
        <p:blipFill rotWithShape="1">
          <a:blip r:embed="rId3">
            <a:extLst>
              <a:ext uri="{28A0092B-C50C-407E-A947-70E740481C1C}">
                <a14:useLocalDpi xmlns:a14="http://schemas.microsoft.com/office/drawing/2010/main" val="0"/>
              </a:ext>
            </a:extLst>
          </a:blip>
          <a:srcRect t="1631" b="83520"/>
          <a:stretch/>
        </p:blipFill>
        <p:spPr>
          <a:xfrm>
            <a:off x="2955" y="-6414"/>
            <a:ext cx="7556719" cy="1278457"/>
          </a:xfrm>
          <a:prstGeom prst="rect">
            <a:avLst/>
          </a:prstGeom>
        </p:spPr>
      </p:pic>
      <p:sp>
        <p:nvSpPr>
          <p:cNvPr id="3" name="四角形: 角を丸くする 2">
            <a:extLst>
              <a:ext uri="{FF2B5EF4-FFF2-40B4-BE49-F238E27FC236}">
                <a16:creationId xmlns:a16="http://schemas.microsoft.com/office/drawing/2014/main" id="{8D712162-26AC-4EB0-A6DE-3B3DBCA77C54}"/>
              </a:ext>
            </a:extLst>
          </p:cNvPr>
          <p:cNvSpPr/>
          <p:nvPr/>
        </p:nvSpPr>
        <p:spPr>
          <a:xfrm>
            <a:off x="1328394" y="351681"/>
            <a:ext cx="5170737" cy="506843"/>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dirty="0">
                <a:solidFill>
                  <a:srgbClr val="F69008"/>
                </a:solidFill>
                <a:latin typeface="HGP創英角ｺﾞｼｯｸUB" panose="020B0900000000000000" pitchFamily="50" charset="-128"/>
                <a:ea typeface="HGP創英角ｺﾞｼｯｸUB" panose="020B0900000000000000" pitchFamily="50" charset="-128"/>
              </a:rPr>
              <a:t>熱中症予防に必要な栄養素は？！</a:t>
            </a:r>
          </a:p>
        </p:txBody>
      </p:sp>
      <p:grpSp>
        <p:nvGrpSpPr>
          <p:cNvPr id="10" name="グループ化 9">
            <a:extLst>
              <a:ext uri="{FF2B5EF4-FFF2-40B4-BE49-F238E27FC236}">
                <a16:creationId xmlns:a16="http://schemas.microsoft.com/office/drawing/2014/main" id="{BFB39898-9A99-4D88-9A92-EA1585309E63}"/>
              </a:ext>
            </a:extLst>
          </p:cNvPr>
          <p:cNvGrpSpPr/>
          <p:nvPr/>
        </p:nvGrpSpPr>
        <p:grpSpPr>
          <a:xfrm>
            <a:off x="351122" y="2599043"/>
            <a:ext cx="3480983" cy="2625418"/>
            <a:chOff x="331874" y="2573248"/>
            <a:chExt cx="3653622" cy="2114735"/>
          </a:xfrm>
          <a:solidFill>
            <a:schemeClr val="accent2">
              <a:lumMod val="20000"/>
              <a:lumOff val="80000"/>
            </a:schemeClr>
          </a:solidFill>
        </p:grpSpPr>
        <p:sp>
          <p:nvSpPr>
            <p:cNvPr id="9" name="四角形: 角を丸くする 8">
              <a:extLst>
                <a:ext uri="{FF2B5EF4-FFF2-40B4-BE49-F238E27FC236}">
                  <a16:creationId xmlns:a16="http://schemas.microsoft.com/office/drawing/2014/main" id="{7C1C5203-B329-4C3F-B625-EB461206FEC6}"/>
                </a:ext>
              </a:extLst>
            </p:cNvPr>
            <p:cNvSpPr/>
            <p:nvPr/>
          </p:nvSpPr>
          <p:spPr>
            <a:xfrm>
              <a:off x="331874" y="2573248"/>
              <a:ext cx="3653622" cy="2114735"/>
            </a:xfrm>
            <a:prstGeom prst="roundRect">
              <a:avLst/>
            </a:prstGeom>
            <a:solidFill>
              <a:srgbClr val="FBE5D6">
                <a:alpha val="50196"/>
              </a:srgbClr>
            </a:solidFill>
            <a:ln>
              <a:solidFill>
                <a:srgbClr val="FF8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21DE9C8-F77E-43E4-8402-4490CC77A55C}"/>
                </a:ext>
              </a:extLst>
            </p:cNvPr>
            <p:cNvSpPr txBox="1"/>
            <p:nvPr/>
          </p:nvSpPr>
          <p:spPr>
            <a:xfrm>
              <a:off x="464731" y="2660182"/>
              <a:ext cx="3441012" cy="1933694"/>
            </a:xfrm>
            <a:prstGeom prst="rect">
              <a:avLst/>
            </a:prstGeom>
            <a:noFill/>
            <a:ln>
              <a:noFill/>
            </a:ln>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〇ビタミン</a:t>
              </a:r>
              <a:r>
                <a:rPr kumimoji="1" lang="en-US" altLang="ja-JP" sz="1400" dirty="0">
                  <a:latin typeface="HGS創英角ﾎﾟｯﾌﾟ体" panose="040B0A00000000000000" pitchFamily="50" charset="-128"/>
                  <a:ea typeface="HGS創英角ﾎﾟｯﾌﾟ体" panose="040B0A00000000000000" pitchFamily="50" charset="-128"/>
                </a:rPr>
                <a:t>B1</a:t>
              </a:r>
            </a:p>
            <a:p>
              <a:r>
                <a:rPr lang="ja-JP" altLang="en-US" sz="1200" dirty="0">
                  <a:latin typeface="ＭＳ ゴシック" panose="020B0609070205080204" pitchFamily="49" charset="-128"/>
                  <a:ea typeface="ＭＳ ゴシック" panose="020B0609070205080204" pitchFamily="49" charset="-128"/>
                </a:rPr>
                <a:t>炭水化物に含まれる糖質をエネルギーに</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変えるとともに、老廃物を代謝して、疲労を</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回復させてくれる働きがあります。</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また、食欲を増進させるので、食が進まない人にもおすすめです。</a:t>
              </a:r>
            </a:p>
            <a:p>
              <a:r>
                <a:rPr lang="ja-JP" altLang="en-US" sz="1200" dirty="0">
                  <a:latin typeface="ＭＳ ゴシック" panose="020B0609070205080204" pitchFamily="49" charset="-128"/>
                  <a:ea typeface="ＭＳ ゴシック" panose="020B0609070205080204" pitchFamily="49" charset="-128"/>
                </a:rPr>
                <a:t>ビタミン</a:t>
              </a:r>
              <a:r>
                <a:rPr lang="en-US" altLang="ja-JP" sz="1200" dirty="0">
                  <a:latin typeface="ＭＳ ゴシック" panose="020B0609070205080204" pitchFamily="49" charset="-128"/>
                  <a:ea typeface="ＭＳ ゴシック" panose="020B0609070205080204" pitchFamily="49" charset="-128"/>
                </a:rPr>
                <a:t>B1</a:t>
              </a:r>
              <a:r>
                <a:rPr lang="ja-JP" altLang="en-US" sz="1200" dirty="0">
                  <a:latin typeface="ＭＳ ゴシック" panose="020B0609070205080204" pitchFamily="49" charset="-128"/>
                  <a:ea typeface="ＭＳ ゴシック" panose="020B0609070205080204" pitchFamily="49" charset="-128"/>
                </a:rPr>
                <a:t>には、水に溶けやすいという</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性質がある為、汗をかくことが多い夏場は</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消費する量が多く、不足がちになります。</a:t>
              </a:r>
              <a:endParaRPr lang="en-US" altLang="ja-JP" sz="1200" dirty="0">
                <a:latin typeface="ＭＳ ゴシック" panose="020B0609070205080204" pitchFamily="49" charset="-128"/>
                <a:ea typeface="ＭＳ ゴシック" panose="020B0609070205080204" pitchFamily="49" charset="-128"/>
              </a:endParaRPr>
            </a:p>
            <a:p>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例</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豚肉、うなぎ、玄米、大豆など</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p:txBody>
        </p:sp>
      </p:grpSp>
      <p:grpSp>
        <p:nvGrpSpPr>
          <p:cNvPr id="21" name="グループ化 20">
            <a:extLst>
              <a:ext uri="{FF2B5EF4-FFF2-40B4-BE49-F238E27FC236}">
                <a16:creationId xmlns:a16="http://schemas.microsoft.com/office/drawing/2014/main" id="{3B99C5F8-A812-41F0-BC50-C99EC168D994}"/>
              </a:ext>
            </a:extLst>
          </p:cNvPr>
          <p:cNvGrpSpPr/>
          <p:nvPr/>
        </p:nvGrpSpPr>
        <p:grpSpPr>
          <a:xfrm>
            <a:off x="338148" y="5379705"/>
            <a:ext cx="3408201" cy="2866187"/>
            <a:chOff x="149551" y="5544217"/>
            <a:chExt cx="3570116" cy="2338266"/>
          </a:xfrm>
          <a:solidFill>
            <a:srgbClr val="FFFF99">
              <a:alpha val="50196"/>
            </a:srgbClr>
          </a:solidFill>
        </p:grpSpPr>
        <p:sp>
          <p:nvSpPr>
            <p:cNvPr id="19" name="四角形: 角を丸くする 18">
              <a:extLst>
                <a:ext uri="{FF2B5EF4-FFF2-40B4-BE49-F238E27FC236}">
                  <a16:creationId xmlns:a16="http://schemas.microsoft.com/office/drawing/2014/main" id="{65E2CD42-5C4D-4782-A449-EDC004610092}"/>
                </a:ext>
              </a:extLst>
            </p:cNvPr>
            <p:cNvSpPr/>
            <p:nvPr/>
          </p:nvSpPr>
          <p:spPr>
            <a:xfrm>
              <a:off x="149551" y="5544217"/>
              <a:ext cx="3570116" cy="1827933"/>
            </a:xfrm>
            <a:prstGeom prst="roundRect">
              <a:avLst/>
            </a:prstGeom>
            <a:solidFill>
              <a:schemeClr val="accent6">
                <a:lumMod val="20000"/>
                <a:lumOff val="80000"/>
                <a:alpha val="501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FA8F413-138D-4E45-8DC4-2D1C7B0EA7B4}"/>
                </a:ext>
              </a:extLst>
            </p:cNvPr>
            <p:cNvSpPr txBox="1"/>
            <p:nvPr/>
          </p:nvSpPr>
          <p:spPr>
            <a:xfrm>
              <a:off x="243060" y="5573676"/>
              <a:ext cx="3448521" cy="230880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〇クエン酸</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lang="ja-JP" altLang="en-US" sz="1200" dirty="0">
                  <a:latin typeface="ＭＳ ゴシック" panose="020B0609070205080204" pitchFamily="49" charset="-128"/>
                  <a:ea typeface="ＭＳ ゴシック" panose="020B0609070205080204" pitchFamily="49" charset="-128"/>
                </a:rPr>
                <a:t>クエン酸は、疲労の回復や、疲れやすくなる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物質「乳酸」の蓄積を防ぐ効果があります。</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また、カリウムなどのミネラル成分の吸収を</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サポートする働きもあるため体がだるく</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なりやすい夏にはぜひ摂取していきたい</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栄養素です。</a:t>
              </a:r>
              <a:endParaRPr lang="en-US" altLang="ja-JP" sz="1200" dirty="0">
                <a:latin typeface="ＭＳ ゴシック" panose="020B0609070205080204" pitchFamily="49" charset="-128"/>
                <a:ea typeface="ＭＳ ゴシック" panose="020B0609070205080204" pitchFamily="49" charset="-128"/>
              </a:endParaRPr>
            </a:p>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例</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柑橘類、キウイ、梅干し、酢など</a:t>
              </a:r>
              <a:endParaRPr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endParaRPr kumimoji="1" lang="ja-JP" altLang="en-US" sz="1400" dirty="0"/>
            </a:p>
          </p:txBody>
        </p:sp>
      </p:grpSp>
      <p:grpSp>
        <p:nvGrpSpPr>
          <p:cNvPr id="24" name="グループ化 23">
            <a:extLst>
              <a:ext uri="{FF2B5EF4-FFF2-40B4-BE49-F238E27FC236}">
                <a16:creationId xmlns:a16="http://schemas.microsoft.com/office/drawing/2014/main" id="{BE88E836-FCAE-4242-98A1-9F844BC1D568}"/>
              </a:ext>
            </a:extLst>
          </p:cNvPr>
          <p:cNvGrpSpPr/>
          <p:nvPr/>
        </p:nvGrpSpPr>
        <p:grpSpPr>
          <a:xfrm>
            <a:off x="4027106" y="2716958"/>
            <a:ext cx="3376642" cy="2143192"/>
            <a:chOff x="3966552" y="2548979"/>
            <a:chExt cx="3497972" cy="2160700"/>
          </a:xfrm>
        </p:grpSpPr>
        <p:sp>
          <p:nvSpPr>
            <p:cNvPr id="23" name="四角形: 角を丸くする 22">
              <a:extLst>
                <a:ext uri="{FF2B5EF4-FFF2-40B4-BE49-F238E27FC236}">
                  <a16:creationId xmlns:a16="http://schemas.microsoft.com/office/drawing/2014/main" id="{0ECA8BD1-BFD8-436C-A78C-26F10E1E23DA}"/>
                </a:ext>
              </a:extLst>
            </p:cNvPr>
            <p:cNvSpPr/>
            <p:nvPr/>
          </p:nvSpPr>
          <p:spPr>
            <a:xfrm>
              <a:off x="3966552" y="2548979"/>
              <a:ext cx="3407926" cy="2160700"/>
            </a:xfrm>
            <a:prstGeom prst="roundRect">
              <a:avLst/>
            </a:prstGeom>
            <a:solidFill>
              <a:srgbClr val="DEEBF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71D0755-3F0A-4584-82C1-4D3608B71E70}"/>
                </a:ext>
              </a:extLst>
            </p:cNvPr>
            <p:cNvSpPr txBox="1"/>
            <p:nvPr/>
          </p:nvSpPr>
          <p:spPr>
            <a:xfrm>
              <a:off x="4056598" y="2630377"/>
              <a:ext cx="3407926" cy="1427338"/>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〇カリウム</a:t>
              </a:r>
              <a:endParaRPr kumimoji="1" lang="en-US" altLang="ja-JP" sz="1400" dirty="0">
                <a:latin typeface="HGS創英角ﾎﾟｯﾌﾟ体" panose="040B0A00000000000000" pitchFamily="50" charset="-128"/>
                <a:ea typeface="HGS創英角ﾎﾟｯﾌﾟ体" panose="040B0A00000000000000" pitchFamily="50" charset="-128"/>
              </a:endParaRPr>
            </a:p>
            <a:p>
              <a:pPr algn="l"/>
              <a:r>
                <a:rPr lang="ja-JP" altLang="en-US" sz="1200" b="0" i="0" u="none" strike="noStrike" baseline="0" dirty="0">
                  <a:latin typeface="ＭＳ ゴシック" panose="020B0609070205080204" pitchFamily="49" charset="-128"/>
                  <a:ea typeface="ＭＳ ゴシック" panose="020B0609070205080204" pitchFamily="49" charset="-128"/>
                </a:rPr>
                <a:t>汗をかくと塩分</a:t>
              </a:r>
              <a:r>
                <a:rPr lang="en-US" altLang="ja-JP" sz="1200" b="0" i="0" u="none" strike="noStrike" baseline="0" dirty="0">
                  <a:latin typeface="‚l‚r ƒSƒVƒbƒN"/>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ナトリウム</a:t>
              </a:r>
              <a:r>
                <a:rPr lang="en-US" altLang="ja-JP" sz="1200" b="0" i="0" u="none" strike="noStrike" baseline="0" dirty="0">
                  <a:latin typeface="‚l‚r ƒSƒVƒbƒN"/>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が排泄されますが、同時にカリウムも排泄されます。</a:t>
              </a:r>
            </a:p>
            <a:p>
              <a:pPr algn="l"/>
              <a:r>
                <a:rPr lang="ja-JP" altLang="en-US" sz="1200" b="0" i="0" u="none" strike="noStrike" baseline="0" dirty="0">
                  <a:latin typeface="ＭＳ ゴシック" panose="020B0609070205080204" pitchFamily="49" charset="-128"/>
                  <a:ea typeface="ＭＳ ゴシック" panose="020B0609070205080204" pitchFamily="49" charset="-128"/>
                </a:rPr>
                <a:t>筋肉の働きを良くするため、日常的に取る</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algn="l"/>
              <a:r>
                <a:rPr lang="ja-JP" altLang="en-US" sz="1200" b="0" i="0" u="none" strike="noStrike" baseline="0" dirty="0">
                  <a:latin typeface="ＭＳ ゴシック" panose="020B0609070205080204" pitchFamily="49" charset="-128"/>
                  <a:ea typeface="ＭＳ ゴシック" panose="020B0609070205080204" pitchFamily="49" charset="-128"/>
                </a:rPr>
                <a:t>ことで熱中症にかかった時の回復力を</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algn="l"/>
              <a:r>
                <a:rPr lang="ja-JP" altLang="en-US" sz="1200" b="0" i="0" u="none" strike="noStrike" baseline="0" dirty="0">
                  <a:latin typeface="ＭＳ ゴシック" panose="020B0609070205080204" pitchFamily="49" charset="-128"/>
                  <a:ea typeface="ＭＳ ゴシック" panose="020B0609070205080204" pitchFamily="49" charset="-128"/>
                </a:rPr>
                <a:t>高めることが可能です。</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algn="l"/>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例</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海藻類、切り干し大根など</a:t>
              </a:r>
              <a:endParaRPr kumimoji="1" lang="en-US" altLang="ja-JP" sz="1200" dirty="0">
                <a:latin typeface="ＭＳ ゴシック" panose="020B0609070205080204" pitchFamily="49" charset="-128"/>
                <a:ea typeface="ＭＳ ゴシック" panose="020B0609070205080204" pitchFamily="49" charset="-128"/>
              </a:endParaRPr>
            </a:p>
          </p:txBody>
        </p:sp>
      </p:grpSp>
      <p:grpSp>
        <p:nvGrpSpPr>
          <p:cNvPr id="37" name="グループ化 36">
            <a:extLst>
              <a:ext uri="{FF2B5EF4-FFF2-40B4-BE49-F238E27FC236}">
                <a16:creationId xmlns:a16="http://schemas.microsoft.com/office/drawing/2014/main" id="{441F5934-855A-42D9-8EA3-C500612A000D}"/>
              </a:ext>
            </a:extLst>
          </p:cNvPr>
          <p:cNvGrpSpPr/>
          <p:nvPr/>
        </p:nvGrpSpPr>
        <p:grpSpPr>
          <a:xfrm>
            <a:off x="442841" y="7904306"/>
            <a:ext cx="3423107" cy="2448059"/>
            <a:chOff x="3351962" y="6888979"/>
            <a:chExt cx="3517308" cy="2254414"/>
          </a:xfrm>
        </p:grpSpPr>
        <p:pic>
          <p:nvPicPr>
            <p:cNvPr id="18" name="図 17">
              <a:extLst>
                <a:ext uri="{FF2B5EF4-FFF2-40B4-BE49-F238E27FC236}">
                  <a16:creationId xmlns:a16="http://schemas.microsoft.com/office/drawing/2014/main" id="{7E99668E-D854-4789-BE96-70064C2F9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962" y="6888979"/>
              <a:ext cx="3517308" cy="2254414"/>
            </a:xfrm>
            <a:prstGeom prst="rect">
              <a:avLst/>
            </a:prstGeom>
          </p:spPr>
        </p:pic>
        <p:grpSp>
          <p:nvGrpSpPr>
            <p:cNvPr id="20" name="グループ化 19">
              <a:extLst>
                <a:ext uri="{FF2B5EF4-FFF2-40B4-BE49-F238E27FC236}">
                  <a16:creationId xmlns:a16="http://schemas.microsoft.com/office/drawing/2014/main" id="{B74BF654-A332-41C3-9745-CD46A634557B}"/>
                </a:ext>
              </a:extLst>
            </p:cNvPr>
            <p:cNvGrpSpPr/>
            <p:nvPr/>
          </p:nvGrpSpPr>
          <p:grpSpPr>
            <a:xfrm>
              <a:off x="3855817" y="7583792"/>
              <a:ext cx="2642768" cy="1254643"/>
              <a:chOff x="518304" y="7442291"/>
              <a:chExt cx="3330686" cy="1585899"/>
            </a:xfrm>
          </p:grpSpPr>
          <p:pic>
            <p:nvPicPr>
              <p:cNvPr id="5" name="図 4">
                <a:extLst>
                  <a:ext uri="{FF2B5EF4-FFF2-40B4-BE49-F238E27FC236}">
                    <a16:creationId xmlns:a16="http://schemas.microsoft.com/office/drawing/2014/main" id="{44E397A2-54E2-44C8-8520-4CEFBC25C50F}"/>
                  </a:ext>
                </a:extLst>
              </p:cNvPr>
              <p:cNvPicPr>
                <a:picLocks noChangeAspect="1"/>
              </p:cNvPicPr>
              <p:nvPr/>
            </p:nvPicPr>
            <p:blipFill rotWithShape="1">
              <a:blip r:embed="rId5">
                <a:extLst>
                  <a:ext uri="{28A0092B-C50C-407E-A947-70E740481C1C}">
                    <a14:useLocalDpi xmlns:a14="http://schemas.microsoft.com/office/drawing/2010/main" val="0"/>
                  </a:ext>
                </a:extLst>
              </a:blip>
              <a:srcRect l="16395" r="18578"/>
              <a:stretch/>
            </p:blipFill>
            <p:spPr>
              <a:xfrm>
                <a:off x="518304" y="7442291"/>
                <a:ext cx="1031256" cy="1585899"/>
              </a:xfrm>
              <a:prstGeom prst="rect">
                <a:avLst/>
              </a:prstGeom>
            </p:spPr>
          </p:pic>
          <p:pic>
            <p:nvPicPr>
              <p:cNvPr id="12" name="図 11">
                <a:extLst>
                  <a:ext uri="{FF2B5EF4-FFF2-40B4-BE49-F238E27FC236}">
                    <a16:creationId xmlns:a16="http://schemas.microsoft.com/office/drawing/2014/main" id="{2210456D-43BB-4741-83C5-028D6D3BF184}"/>
                  </a:ext>
                </a:extLst>
              </p:cNvPr>
              <p:cNvPicPr>
                <a:picLocks noChangeAspect="1"/>
              </p:cNvPicPr>
              <p:nvPr/>
            </p:nvPicPr>
            <p:blipFill rotWithShape="1">
              <a:blip r:embed="rId6">
                <a:extLst>
                  <a:ext uri="{28A0092B-C50C-407E-A947-70E740481C1C}">
                    <a14:useLocalDpi xmlns:a14="http://schemas.microsoft.com/office/drawing/2010/main" val="0"/>
                  </a:ext>
                </a:extLst>
              </a:blip>
              <a:srcRect l="10809" t="-163" r="9206" b="163"/>
              <a:stretch/>
            </p:blipFill>
            <p:spPr>
              <a:xfrm>
                <a:off x="1668018" y="7471676"/>
                <a:ext cx="1031256" cy="1527128"/>
              </a:xfrm>
              <a:prstGeom prst="rect">
                <a:avLst/>
              </a:prstGeom>
            </p:spPr>
          </p:pic>
          <p:pic>
            <p:nvPicPr>
              <p:cNvPr id="14" name="図 13">
                <a:extLst>
                  <a:ext uri="{FF2B5EF4-FFF2-40B4-BE49-F238E27FC236}">
                    <a16:creationId xmlns:a16="http://schemas.microsoft.com/office/drawing/2014/main" id="{014CF9EB-BC17-45C6-871A-37D9DD3644B8}"/>
                  </a:ext>
                </a:extLst>
              </p:cNvPr>
              <p:cNvPicPr>
                <a:picLocks noChangeAspect="1"/>
              </p:cNvPicPr>
              <p:nvPr/>
            </p:nvPicPr>
            <p:blipFill rotWithShape="1">
              <a:blip r:embed="rId7">
                <a:extLst>
                  <a:ext uri="{28A0092B-C50C-407E-A947-70E740481C1C}">
                    <a14:useLocalDpi xmlns:a14="http://schemas.microsoft.com/office/drawing/2010/main" val="0"/>
                  </a:ext>
                </a:extLst>
              </a:blip>
              <a:srcRect l="17691" t="1853" r="17284" b="750"/>
              <a:stretch/>
            </p:blipFill>
            <p:spPr>
              <a:xfrm>
                <a:off x="2817734" y="7471676"/>
                <a:ext cx="1031256" cy="1544609"/>
              </a:xfrm>
              <a:prstGeom prst="rect">
                <a:avLst/>
              </a:prstGeom>
            </p:spPr>
          </p:pic>
        </p:grpSp>
      </p:grpSp>
      <p:sp>
        <p:nvSpPr>
          <p:cNvPr id="15" name="テキスト ボックス 14">
            <a:extLst>
              <a:ext uri="{FF2B5EF4-FFF2-40B4-BE49-F238E27FC236}">
                <a16:creationId xmlns:a16="http://schemas.microsoft.com/office/drawing/2014/main" id="{CC2160CF-0475-4926-BBAC-016DBB1F3086}"/>
              </a:ext>
            </a:extLst>
          </p:cNvPr>
          <p:cNvSpPr txBox="1"/>
          <p:nvPr/>
        </p:nvSpPr>
        <p:spPr>
          <a:xfrm>
            <a:off x="4266304" y="8420775"/>
            <a:ext cx="2710328" cy="1600438"/>
          </a:xfrm>
          <a:prstGeom prst="rect">
            <a:avLst/>
          </a:prstGeom>
          <a:noFill/>
        </p:spPr>
        <p:txBody>
          <a:bodyPr wrap="square" rtlCol="0">
            <a:spAutoFit/>
          </a:bodyPr>
          <a:lstStyle/>
          <a:p>
            <a:r>
              <a:rPr kumimoji="1" lang="ja-JP" altLang="en-US" sz="1400" dirty="0">
                <a:ln w="3175">
                  <a:noFill/>
                </a:ln>
                <a:latin typeface="ＭＳ ゴシック" panose="020B0609070205080204" pitchFamily="49" charset="-128"/>
                <a:ea typeface="ＭＳ ゴシック" panose="020B0609070205080204" pitchFamily="49" charset="-128"/>
              </a:rPr>
              <a:t>必要な塩分と糖分が手軽に</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補給できる塩飴です。</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塩飴なのにしょっぱくないので、</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お年寄りの方やお子様にも</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オススメです！</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　　　　　</a:t>
            </a:r>
            <a:endParaRPr kumimoji="1" lang="en-US" altLang="ja-JP" sz="1400" dirty="0">
              <a:ln w="3175">
                <a:noFill/>
              </a:ln>
              <a:latin typeface="ＭＳ ゴシック" panose="020B0609070205080204" pitchFamily="49" charset="-128"/>
              <a:ea typeface="ＭＳ ゴシック" panose="020B0609070205080204" pitchFamily="49" charset="-128"/>
            </a:endParaRPr>
          </a:p>
          <a:p>
            <a:r>
              <a:rPr kumimoji="1" lang="ja-JP" altLang="en-US" sz="1400" dirty="0">
                <a:ln w="3175">
                  <a:noFill/>
                </a:ln>
                <a:latin typeface="ＭＳ ゴシック" panose="020B0609070205080204" pitchFamily="49" charset="-128"/>
                <a:ea typeface="ＭＳ ゴシック" panose="020B0609070205080204" pitchFamily="49" charset="-128"/>
              </a:rPr>
              <a:t>　　　　</a:t>
            </a:r>
            <a:r>
              <a:rPr kumimoji="1" lang="ja-JP" altLang="en-US" sz="1400" dirty="0">
                <a:ln w="3175">
                  <a:noFill/>
                </a:ln>
                <a:latin typeface="HGS創英角ﾎﾟｯﾌﾟ体" panose="040B0A00000000000000" pitchFamily="50" charset="-128"/>
                <a:ea typeface="HGS創英角ﾎﾟｯﾌﾟ体" panose="040B0A00000000000000" pitchFamily="50" charset="-128"/>
              </a:rPr>
              <a:t>各￥</a:t>
            </a:r>
            <a:r>
              <a:rPr kumimoji="1" lang="en-US" altLang="ja-JP" sz="1400" dirty="0">
                <a:ln w="3175">
                  <a:noFill/>
                </a:ln>
                <a:latin typeface="HGS創英角ﾎﾟｯﾌﾟ体" panose="040B0A00000000000000" pitchFamily="50" charset="-128"/>
                <a:ea typeface="HGS創英角ﾎﾟｯﾌﾟ体" panose="040B0A00000000000000" pitchFamily="50" charset="-128"/>
              </a:rPr>
              <a:t>240</a:t>
            </a:r>
            <a:r>
              <a:rPr kumimoji="1" lang="ja-JP" altLang="en-US" sz="1400" dirty="0">
                <a:ln w="3175">
                  <a:noFill/>
                </a:ln>
                <a:latin typeface="HGS創英角ﾎﾟｯﾌﾟ体" panose="040B0A00000000000000" pitchFamily="50" charset="-128"/>
                <a:ea typeface="HGS創英角ﾎﾟｯﾌﾟ体" panose="040B0A00000000000000" pitchFamily="50" charset="-128"/>
              </a:rPr>
              <a:t>ｰ</a:t>
            </a:r>
            <a:endParaRPr kumimoji="1" lang="en-US" altLang="ja-JP" sz="1400" dirty="0">
              <a:ln w="3175">
                <a:noFill/>
              </a:ln>
              <a:latin typeface="HGS創英角ﾎﾟｯﾌﾟ体" panose="040B0A00000000000000" pitchFamily="50" charset="-128"/>
              <a:ea typeface="HGS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574BDDF7-27CE-4C5A-942C-748D609849FE}"/>
              </a:ext>
            </a:extLst>
          </p:cNvPr>
          <p:cNvSpPr txBox="1"/>
          <p:nvPr/>
        </p:nvSpPr>
        <p:spPr>
          <a:xfrm>
            <a:off x="5562608" y="10239643"/>
            <a:ext cx="1723549" cy="276999"/>
          </a:xfrm>
          <a:prstGeom prst="rect">
            <a:avLst/>
          </a:prstGeom>
          <a:noFill/>
        </p:spPr>
        <p:txBody>
          <a:bodyPr wrap="none" rtlCol="0">
            <a:spAutoFit/>
          </a:bodyPr>
          <a:lstStyle/>
          <a:p>
            <a:r>
              <a:rPr kumimoji="1" lang="ja-JP" altLang="en-US" sz="1200" dirty="0">
                <a:latin typeface="ＭＳ ゴシック" panose="020B0609070205080204" pitchFamily="49" charset="-128"/>
                <a:ea typeface="ＭＳ ゴシック" panose="020B0609070205080204" pitchFamily="49" charset="-128"/>
              </a:rPr>
              <a:t>管理栄養士：吉井　渚</a:t>
            </a:r>
          </a:p>
        </p:txBody>
      </p:sp>
      <p:grpSp>
        <p:nvGrpSpPr>
          <p:cNvPr id="29" name="グループ化 28">
            <a:extLst>
              <a:ext uri="{FF2B5EF4-FFF2-40B4-BE49-F238E27FC236}">
                <a16:creationId xmlns:a16="http://schemas.microsoft.com/office/drawing/2014/main" id="{62273C5F-15B1-47DB-A03D-CAAC5ACD83D5}"/>
              </a:ext>
            </a:extLst>
          </p:cNvPr>
          <p:cNvGrpSpPr/>
          <p:nvPr/>
        </p:nvGrpSpPr>
        <p:grpSpPr>
          <a:xfrm>
            <a:off x="106957" y="1275098"/>
            <a:ext cx="5813518" cy="1272265"/>
            <a:chOff x="822280" y="1231213"/>
            <a:chExt cx="4229348" cy="1661844"/>
          </a:xfrm>
        </p:grpSpPr>
        <p:pic>
          <p:nvPicPr>
            <p:cNvPr id="26" name="図 25">
              <a:extLst>
                <a:ext uri="{FF2B5EF4-FFF2-40B4-BE49-F238E27FC236}">
                  <a16:creationId xmlns:a16="http://schemas.microsoft.com/office/drawing/2014/main" id="{F941AE29-B37F-4A85-A41D-2EA016BD72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280" y="1231213"/>
              <a:ext cx="4229348" cy="1661844"/>
            </a:xfrm>
            <a:prstGeom prst="rect">
              <a:avLst/>
            </a:prstGeom>
          </p:spPr>
        </p:pic>
        <p:sp>
          <p:nvSpPr>
            <p:cNvPr id="4" name="テキスト ボックス 3">
              <a:extLst>
                <a:ext uri="{FF2B5EF4-FFF2-40B4-BE49-F238E27FC236}">
                  <a16:creationId xmlns:a16="http://schemas.microsoft.com/office/drawing/2014/main" id="{CC829E09-E682-4851-BCF6-A9ECD194AB19}"/>
                </a:ext>
              </a:extLst>
            </p:cNvPr>
            <p:cNvSpPr txBox="1"/>
            <p:nvPr/>
          </p:nvSpPr>
          <p:spPr>
            <a:xfrm>
              <a:off x="993097" y="1390247"/>
              <a:ext cx="3907764" cy="1081919"/>
            </a:xfrm>
            <a:prstGeom prst="rect">
              <a:avLst/>
            </a:prstGeom>
            <a:noFill/>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夏は、暑くて食欲がない方も多いと思います。</a:t>
              </a:r>
              <a:endParaRPr kumimoji="1" lang="en-US" altLang="ja-JP" sz="1400" dirty="0">
                <a:latin typeface="HGP創英角ｺﾞｼｯｸUB" panose="020B0900000000000000" pitchFamily="50" charset="-128"/>
                <a:ea typeface="HGP創英角ｺﾞｼｯｸUB" panose="020B0900000000000000" pitchFamily="50" charset="-128"/>
              </a:endParaRPr>
            </a:p>
            <a:p>
              <a:r>
                <a:rPr kumimoji="1" lang="ja-JP" altLang="en-US" sz="1400" dirty="0">
                  <a:latin typeface="HGP創英角ｺﾞｼｯｸUB" panose="020B0900000000000000" pitchFamily="50" charset="-128"/>
                  <a:ea typeface="HGP創英角ｺﾞｼｯｸUB" panose="020B0900000000000000" pitchFamily="50" charset="-128"/>
                </a:rPr>
                <a:t>しかし、暑さに打ち勝つ体力をつける為に、まずは</a:t>
              </a:r>
              <a:r>
                <a:rPr kumimoji="1" lang="en-US" altLang="ja-JP" sz="1400" dirty="0">
                  <a:latin typeface="HGP創英角ｺﾞｼｯｸUB" panose="020B0900000000000000" pitchFamily="50" charset="-128"/>
                  <a:ea typeface="HGP創英角ｺﾞｼｯｸUB" panose="020B0900000000000000" pitchFamily="50" charset="-128"/>
                </a:rPr>
                <a:t>1</a:t>
              </a:r>
              <a:r>
                <a:rPr kumimoji="1" lang="ja-JP" altLang="en-US" sz="1400" dirty="0">
                  <a:latin typeface="HGP創英角ｺﾞｼｯｸUB" panose="020B0900000000000000" pitchFamily="50" charset="-128"/>
                  <a:ea typeface="HGP創英角ｺﾞｼｯｸUB" panose="020B0900000000000000" pitchFamily="50" charset="-128"/>
                </a:rPr>
                <a:t>日</a:t>
              </a:r>
              <a:r>
                <a:rPr kumimoji="1" lang="en-US" altLang="ja-JP" sz="1400" dirty="0">
                  <a:latin typeface="HGP創英角ｺﾞｼｯｸUB" panose="020B0900000000000000" pitchFamily="50" charset="-128"/>
                  <a:ea typeface="HGP創英角ｺﾞｼｯｸUB" panose="020B0900000000000000" pitchFamily="50" charset="-128"/>
                </a:rPr>
                <a:t>3</a:t>
              </a:r>
              <a:r>
                <a:rPr kumimoji="1" lang="ja-JP" altLang="en-US" sz="1400" dirty="0">
                  <a:latin typeface="HGP創英角ｺﾞｼｯｸUB" panose="020B0900000000000000" pitchFamily="50" charset="-128"/>
                  <a:ea typeface="HGP創英角ｺﾞｼｯｸUB" panose="020B0900000000000000" pitchFamily="50" charset="-128"/>
                </a:rPr>
                <a:t>食栄養バランスよく食事をとりましょう！</a:t>
              </a:r>
              <a:endParaRPr kumimoji="1" lang="en-US" altLang="ja-JP" sz="1400" dirty="0">
                <a:latin typeface="HGP創英角ｺﾞｼｯｸUB" panose="020B0900000000000000" pitchFamily="50" charset="-128"/>
                <a:ea typeface="HGP創英角ｺﾞｼｯｸUB" panose="020B0900000000000000" pitchFamily="50" charset="-128"/>
              </a:endParaRPr>
            </a:p>
            <a:p>
              <a:endParaRPr kumimoji="1" lang="ja-JP" altLang="en-US" sz="1662" dirty="0"/>
            </a:p>
          </p:txBody>
        </p:sp>
      </p:grpSp>
      <p:pic>
        <p:nvPicPr>
          <p:cNvPr id="22" name="図 21">
            <a:extLst>
              <a:ext uri="{FF2B5EF4-FFF2-40B4-BE49-F238E27FC236}">
                <a16:creationId xmlns:a16="http://schemas.microsoft.com/office/drawing/2014/main" id="{F9C245B9-1D25-442D-AAF0-8846F64B1C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7864" y="1101984"/>
            <a:ext cx="1545884" cy="1418947"/>
          </a:xfrm>
          <a:prstGeom prst="rect">
            <a:avLst/>
          </a:prstGeom>
        </p:spPr>
      </p:pic>
      <p:sp>
        <p:nvSpPr>
          <p:cNvPr id="31" name="テキスト ボックス 30">
            <a:extLst>
              <a:ext uri="{FF2B5EF4-FFF2-40B4-BE49-F238E27FC236}">
                <a16:creationId xmlns:a16="http://schemas.microsoft.com/office/drawing/2014/main" id="{58CB47D1-4D1A-472A-AD12-583FAB2CC5F5}"/>
              </a:ext>
            </a:extLst>
          </p:cNvPr>
          <p:cNvSpPr txBox="1"/>
          <p:nvPr/>
        </p:nvSpPr>
        <p:spPr>
          <a:xfrm>
            <a:off x="810578" y="7722693"/>
            <a:ext cx="2912977" cy="369332"/>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a:t>
            </a:r>
            <a:r>
              <a:rPr kumimoji="1" lang="ja-JP" altLang="en-US" dirty="0">
                <a:solidFill>
                  <a:srgbClr val="92D050"/>
                </a:solidFill>
                <a:latin typeface="HGP創英角ｺﾞｼｯｸUB" panose="020B0900000000000000" pitchFamily="50" charset="-128"/>
                <a:ea typeface="HGP創英角ｺﾞｼｯｸUB" panose="020B0900000000000000" pitchFamily="50" charset="-128"/>
              </a:rPr>
              <a:t>匠の塩飴＆塩タブレット</a:t>
            </a:r>
            <a:r>
              <a:rPr kumimoji="1" lang="ja-JP" altLang="en-US" dirty="0">
                <a:latin typeface="HGP創英角ｺﾞｼｯｸUB" panose="020B0900000000000000" pitchFamily="50" charset="-128"/>
                <a:ea typeface="HGP創英角ｺﾞｼｯｸUB" panose="020B0900000000000000" pitchFamily="50" charset="-128"/>
              </a:rPr>
              <a:t>＞</a:t>
            </a:r>
          </a:p>
        </p:txBody>
      </p:sp>
      <p:pic>
        <p:nvPicPr>
          <p:cNvPr id="33" name="図 32">
            <a:extLst>
              <a:ext uri="{FF2B5EF4-FFF2-40B4-BE49-F238E27FC236}">
                <a16:creationId xmlns:a16="http://schemas.microsoft.com/office/drawing/2014/main" id="{CB602E80-C5EC-4894-A478-4E80323D01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554" y="4716247"/>
            <a:ext cx="672612" cy="386752"/>
          </a:xfrm>
          <a:prstGeom prst="rect">
            <a:avLst/>
          </a:prstGeom>
        </p:spPr>
      </p:pic>
      <p:pic>
        <p:nvPicPr>
          <p:cNvPr id="35" name="図 34">
            <a:extLst>
              <a:ext uri="{FF2B5EF4-FFF2-40B4-BE49-F238E27FC236}">
                <a16:creationId xmlns:a16="http://schemas.microsoft.com/office/drawing/2014/main" id="{EE398C94-9651-449D-B1B8-3F7D65C103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0885" y="4657034"/>
            <a:ext cx="592790" cy="592790"/>
          </a:xfrm>
          <a:prstGeom prst="rect">
            <a:avLst/>
          </a:prstGeom>
        </p:spPr>
      </p:pic>
      <p:pic>
        <p:nvPicPr>
          <p:cNvPr id="38" name="図 37">
            <a:extLst>
              <a:ext uri="{FF2B5EF4-FFF2-40B4-BE49-F238E27FC236}">
                <a16:creationId xmlns:a16="http://schemas.microsoft.com/office/drawing/2014/main" id="{875E0AF9-A8B3-4AB6-98A0-1092CF1BE3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54395" y="4678436"/>
            <a:ext cx="531910" cy="531910"/>
          </a:xfrm>
          <a:prstGeom prst="rect">
            <a:avLst/>
          </a:prstGeom>
        </p:spPr>
      </p:pic>
      <p:pic>
        <p:nvPicPr>
          <p:cNvPr id="40" name="図 39">
            <a:extLst>
              <a:ext uri="{FF2B5EF4-FFF2-40B4-BE49-F238E27FC236}">
                <a16:creationId xmlns:a16="http://schemas.microsoft.com/office/drawing/2014/main" id="{82546D0E-6C10-4119-A43E-8E490CE07B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0283" y="4639249"/>
            <a:ext cx="592790" cy="592790"/>
          </a:xfrm>
          <a:prstGeom prst="rect">
            <a:avLst/>
          </a:prstGeom>
        </p:spPr>
      </p:pic>
      <p:pic>
        <p:nvPicPr>
          <p:cNvPr id="42" name="図 41">
            <a:extLst>
              <a:ext uri="{FF2B5EF4-FFF2-40B4-BE49-F238E27FC236}">
                <a16:creationId xmlns:a16="http://schemas.microsoft.com/office/drawing/2014/main" id="{1364955C-23CC-470E-80F4-5C77D9B7E1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65821" y="4134827"/>
            <a:ext cx="720839" cy="720839"/>
          </a:xfrm>
          <a:prstGeom prst="rect">
            <a:avLst/>
          </a:prstGeom>
        </p:spPr>
      </p:pic>
      <p:pic>
        <p:nvPicPr>
          <p:cNvPr id="44" name="図 43">
            <a:extLst>
              <a:ext uri="{FF2B5EF4-FFF2-40B4-BE49-F238E27FC236}">
                <a16:creationId xmlns:a16="http://schemas.microsoft.com/office/drawing/2014/main" id="{66F2ACB0-9359-4445-8F55-41D26D76D23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61724" y="4213553"/>
            <a:ext cx="682765" cy="682765"/>
          </a:xfrm>
          <a:prstGeom prst="rect">
            <a:avLst/>
          </a:prstGeom>
        </p:spPr>
      </p:pic>
      <p:pic>
        <p:nvPicPr>
          <p:cNvPr id="46" name="図 45">
            <a:extLst>
              <a:ext uri="{FF2B5EF4-FFF2-40B4-BE49-F238E27FC236}">
                <a16:creationId xmlns:a16="http://schemas.microsoft.com/office/drawing/2014/main" id="{0FEBE24C-EC5C-4FDD-AB29-CE37FCD7A5C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60597" y="4198704"/>
            <a:ext cx="666544" cy="666544"/>
          </a:xfrm>
          <a:prstGeom prst="rect">
            <a:avLst/>
          </a:prstGeom>
        </p:spPr>
      </p:pic>
      <p:pic>
        <p:nvPicPr>
          <p:cNvPr id="50" name="図 49">
            <a:extLst>
              <a:ext uri="{FF2B5EF4-FFF2-40B4-BE49-F238E27FC236}">
                <a16:creationId xmlns:a16="http://schemas.microsoft.com/office/drawing/2014/main" id="{A3F604B7-6C73-4E97-BCD7-757B831FFD3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4878" y="7023194"/>
            <a:ext cx="565765" cy="565765"/>
          </a:xfrm>
          <a:prstGeom prst="rect">
            <a:avLst/>
          </a:prstGeom>
        </p:spPr>
      </p:pic>
      <p:pic>
        <p:nvPicPr>
          <p:cNvPr id="52" name="図 51">
            <a:extLst>
              <a:ext uri="{FF2B5EF4-FFF2-40B4-BE49-F238E27FC236}">
                <a16:creationId xmlns:a16="http://schemas.microsoft.com/office/drawing/2014/main" id="{C0F5F64F-F43D-40AD-80D7-2C9F0067C13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71544" y="7028460"/>
            <a:ext cx="565765" cy="565765"/>
          </a:xfrm>
          <a:prstGeom prst="rect">
            <a:avLst/>
          </a:prstGeom>
        </p:spPr>
      </p:pic>
      <p:pic>
        <p:nvPicPr>
          <p:cNvPr id="54" name="図 53">
            <a:extLst>
              <a:ext uri="{FF2B5EF4-FFF2-40B4-BE49-F238E27FC236}">
                <a16:creationId xmlns:a16="http://schemas.microsoft.com/office/drawing/2014/main" id="{0C8537A7-382B-46BE-B850-DDAAAD37021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60344" y="7093973"/>
            <a:ext cx="434737" cy="434737"/>
          </a:xfrm>
          <a:prstGeom prst="rect">
            <a:avLst/>
          </a:prstGeom>
        </p:spPr>
      </p:pic>
      <p:grpSp>
        <p:nvGrpSpPr>
          <p:cNvPr id="28" name="グループ化 27">
            <a:extLst>
              <a:ext uri="{FF2B5EF4-FFF2-40B4-BE49-F238E27FC236}">
                <a16:creationId xmlns:a16="http://schemas.microsoft.com/office/drawing/2014/main" id="{7E0FE16D-7F22-4F2B-8879-6101C371A508}"/>
              </a:ext>
            </a:extLst>
          </p:cNvPr>
          <p:cNvGrpSpPr/>
          <p:nvPr/>
        </p:nvGrpSpPr>
        <p:grpSpPr>
          <a:xfrm>
            <a:off x="3953006" y="5107627"/>
            <a:ext cx="3423107" cy="2575221"/>
            <a:chOff x="3852460" y="4926322"/>
            <a:chExt cx="3423107" cy="2575221"/>
          </a:xfrm>
        </p:grpSpPr>
        <p:grpSp>
          <p:nvGrpSpPr>
            <p:cNvPr id="27" name="グループ化 26">
              <a:extLst>
                <a:ext uri="{FF2B5EF4-FFF2-40B4-BE49-F238E27FC236}">
                  <a16:creationId xmlns:a16="http://schemas.microsoft.com/office/drawing/2014/main" id="{5870896C-6993-405C-BCCC-DE3DD2D5325F}"/>
                </a:ext>
              </a:extLst>
            </p:cNvPr>
            <p:cNvGrpSpPr/>
            <p:nvPr/>
          </p:nvGrpSpPr>
          <p:grpSpPr>
            <a:xfrm>
              <a:off x="3852460" y="4926322"/>
              <a:ext cx="3423107" cy="2575221"/>
              <a:chOff x="4017840" y="5149129"/>
              <a:chExt cx="3541834" cy="2337915"/>
            </a:xfrm>
          </p:grpSpPr>
          <p:sp>
            <p:nvSpPr>
              <p:cNvPr id="25" name="四角形: 角を丸くする 24">
                <a:extLst>
                  <a:ext uri="{FF2B5EF4-FFF2-40B4-BE49-F238E27FC236}">
                    <a16:creationId xmlns:a16="http://schemas.microsoft.com/office/drawing/2014/main" id="{46482ADD-6607-4F7B-BBBB-0F8C9DD268B9}"/>
                  </a:ext>
                </a:extLst>
              </p:cNvPr>
              <p:cNvSpPr/>
              <p:nvPr/>
            </p:nvSpPr>
            <p:spPr>
              <a:xfrm>
                <a:off x="4017840" y="5149129"/>
                <a:ext cx="3541834" cy="2337915"/>
              </a:xfrm>
              <a:prstGeom prst="roundRect">
                <a:avLst/>
              </a:prstGeom>
              <a:solidFill>
                <a:srgbClr val="F2FC96">
                  <a:alpha val="5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A89DF35-C311-4A00-A1D4-B5E09CB03572}"/>
                  </a:ext>
                </a:extLst>
              </p:cNvPr>
              <p:cNvSpPr txBox="1"/>
              <p:nvPr/>
            </p:nvSpPr>
            <p:spPr>
              <a:xfrm>
                <a:off x="4038879" y="5267886"/>
                <a:ext cx="3501337" cy="198384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〇ビタミン</a:t>
                </a:r>
                <a:r>
                  <a:rPr kumimoji="1" lang="en-US" altLang="ja-JP" sz="1400" dirty="0">
                    <a:latin typeface="HGS創英角ﾎﾟｯﾌﾟ体" panose="040B0A00000000000000" pitchFamily="50" charset="-128"/>
                    <a:ea typeface="HGS創英角ﾎﾟｯﾌﾟ体" panose="040B0A00000000000000" pitchFamily="50" charset="-128"/>
                  </a:rPr>
                  <a:t>C</a:t>
                </a:r>
              </a:p>
              <a:p>
                <a:r>
                  <a:rPr lang="ja-JP" altLang="en-US" sz="1200" dirty="0">
                    <a:latin typeface="ＭＳ ゴシック" panose="020B0609070205080204" pitchFamily="49" charset="-128"/>
                    <a:ea typeface="ＭＳ ゴシック" panose="020B0609070205080204" pitchFamily="49" charset="-128"/>
                  </a:rPr>
                  <a:t>ビタミン</a:t>
                </a:r>
                <a:r>
                  <a:rPr lang="en-US" altLang="ja-JP" sz="1200" dirty="0">
                    <a:latin typeface="ＭＳ ゴシック" panose="020B0609070205080204" pitchFamily="49" charset="-128"/>
                    <a:ea typeface="ＭＳ ゴシック" panose="020B0609070205080204" pitchFamily="49" charset="-128"/>
                  </a:rPr>
                  <a:t>C</a:t>
                </a:r>
                <a:r>
                  <a:rPr lang="ja-JP" altLang="en-US" sz="1200" dirty="0">
                    <a:latin typeface="ＭＳ ゴシック" panose="020B0609070205080204" pitchFamily="49" charset="-128"/>
                    <a:ea typeface="ＭＳ ゴシック" panose="020B0609070205080204" pitchFamily="49" charset="-128"/>
                  </a:rPr>
                  <a:t>が不足すると疲れやすくなったり、</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体のだるさを感じたり、食欲低下の原因になると言われています。</a:t>
                </a:r>
              </a:p>
              <a:p>
                <a:r>
                  <a:rPr lang="ja-JP" altLang="en-US" sz="1200" dirty="0">
                    <a:latin typeface="ＭＳ ゴシック" panose="020B0609070205080204" pitchFamily="49" charset="-128"/>
                    <a:ea typeface="ＭＳ ゴシック" panose="020B0609070205080204" pitchFamily="49" charset="-128"/>
                  </a:rPr>
                  <a:t>また夏は紫外線が気になる時期でもあります。</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ビタミン</a:t>
                </a:r>
                <a:r>
                  <a:rPr lang="en-US" altLang="ja-JP" sz="1200" dirty="0">
                    <a:latin typeface="ＭＳ ゴシック" panose="020B0609070205080204" pitchFamily="49" charset="-128"/>
                    <a:ea typeface="ＭＳ ゴシック" panose="020B0609070205080204" pitchFamily="49" charset="-128"/>
                  </a:rPr>
                  <a:t>C</a:t>
                </a:r>
                <a:r>
                  <a:rPr lang="ja-JP" altLang="en-US" sz="1200" dirty="0">
                    <a:latin typeface="ＭＳ ゴシック" panose="020B0609070205080204" pitchFamily="49" charset="-128"/>
                    <a:ea typeface="ＭＳ ゴシック" panose="020B0609070205080204" pitchFamily="49" charset="-128"/>
                  </a:rPr>
                  <a:t>はコラーゲン生成に必要で、更に</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シミの元になる黒色メラニンの生成をおさえる効果があるとも言われており、美容のためにもしっかりととりたい栄養素です。</a:t>
                </a:r>
              </a:p>
              <a:p>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例</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パプリカ、ブロッコリー、カボチャなど</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400" dirty="0"/>
              </a:p>
            </p:txBody>
          </p:sp>
        </p:grpSp>
        <p:pic>
          <p:nvPicPr>
            <p:cNvPr id="60" name="図 59">
              <a:extLst>
                <a:ext uri="{FF2B5EF4-FFF2-40B4-BE49-F238E27FC236}">
                  <a16:creationId xmlns:a16="http://schemas.microsoft.com/office/drawing/2014/main" id="{A536D521-5459-4A71-B9C4-E8FA0D4F534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67691" y="6989115"/>
              <a:ext cx="506463" cy="506463"/>
            </a:xfrm>
            <a:prstGeom prst="rect">
              <a:avLst/>
            </a:prstGeom>
          </p:spPr>
        </p:pic>
      </p:grpSp>
      <p:pic>
        <p:nvPicPr>
          <p:cNvPr id="32" name="図 31">
            <a:extLst>
              <a:ext uri="{FF2B5EF4-FFF2-40B4-BE49-F238E27FC236}">
                <a16:creationId xmlns:a16="http://schemas.microsoft.com/office/drawing/2014/main" id="{BD389ABF-5137-4CB6-B3E3-5B251E4B6BF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60659" y="7170420"/>
            <a:ext cx="616706" cy="506463"/>
          </a:xfrm>
          <a:prstGeom prst="rect">
            <a:avLst/>
          </a:prstGeom>
        </p:spPr>
      </p:pic>
      <p:pic>
        <p:nvPicPr>
          <p:cNvPr id="36" name="図 35">
            <a:extLst>
              <a:ext uri="{FF2B5EF4-FFF2-40B4-BE49-F238E27FC236}">
                <a16:creationId xmlns:a16="http://schemas.microsoft.com/office/drawing/2014/main" id="{92382C21-D399-4FDD-928F-DE49533146F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62402" y="7146336"/>
            <a:ext cx="501264" cy="550790"/>
          </a:xfrm>
          <a:prstGeom prst="rect">
            <a:avLst/>
          </a:prstGeom>
        </p:spPr>
      </p:pic>
      <p:pic>
        <p:nvPicPr>
          <p:cNvPr id="41" name="図 40">
            <a:extLst>
              <a:ext uri="{FF2B5EF4-FFF2-40B4-BE49-F238E27FC236}">
                <a16:creationId xmlns:a16="http://schemas.microsoft.com/office/drawing/2014/main" id="{5B3C4D87-3163-474C-8033-5D9185052F6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3665" y="7008590"/>
            <a:ext cx="513424" cy="559455"/>
          </a:xfrm>
          <a:prstGeom prst="rect">
            <a:avLst/>
          </a:prstGeom>
        </p:spPr>
      </p:pic>
      <p:pic>
        <p:nvPicPr>
          <p:cNvPr id="45" name="図 44">
            <a:extLst>
              <a:ext uri="{FF2B5EF4-FFF2-40B4-BE49-F238E27FC236}">
                <a16:creationId xmlns:a16="http://schemas.microsoft.com/office/drawing/2014/main" id="{81479C91-D511-482C-A274-093052FB702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13716" y="6724265"/>
            <a:ext cx="639657" cy="880104"/>
          </a:xfrm>
          <a:prstGeom prst="rect">
            <a:avLst/>
          </a:prstGeom>
        </p:spPr>
      </p:pic>
    </p:spTree>
    <p:extLst>
      <p:ext uri="{BB962C8B-B14F-4D97-AF65-F5344CB8AC3E}">
        <p14:creationId xmlns:p14="http://schemas.microsoft.com/office/powerpoint/2010/main" val="14020883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TotalTime>
  <Words>850</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‚l‚r ƒSƒVƒbƒN</vt:lpstr>
      <vt:lpstr>HGP創英角ｺﾞｼｯｸUB</vt:lpstr>
      <vt:lpstr>HGP創英角ﾎﾟｯﾌﾟ体</vt:lpstr>
      <vt:lpstr>HGS創英角ｺﾞｼｯｸUB</vt:lpstr>
      <vt:lpstr>HGS創英角ﾎﾟｯﾌﾟ体</vt:lpstr>
      <vt:lpstr>HGｺﾞｼｯｸM</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のぞみ薬局 本店</dc:creator>
  <cp:lastModifiedBy>のぞみ薬局 本店</cp:lastModifiedBy>
  <cp:revision>138</cp:revision>
  <cp:lastPrinted>2021-06-17T03:51:22Z</cp:lastPrinted>
  <dcterms:created xsi:type="dcterms:W3CDTF">2021-06-02T00:10:02Z</dcterms:created>
  <dcterms:modified xsi:type="dcterms:W3CDTF">2021-06-23T03:54:11Z</dcterms:modified>
</cp:coreProperties>
</file>